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theme/theme3.xml" ContentType="application/vnd.openxmlformats-officedocument.theme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tiff" ContentType="image/tiff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7" r:id="rId3"/>
    <p:sldId id="281" r:id="rId4"/>
    <p:sldId id="297" r:id="rId5"/>
    <p:sldId id="284" r:id="rId6"/>
    <p:sldId id="283" r:id="rId7"/>
    <p:sldId id="300" r:id="rId8"/>
    <p:sldId id="302" r:id="rId9"/>
    <p:sldId id="268" r:id="rId10"/>
    <p:sldId id="269" r:id="rId11"/>
    <p:sldId id="299" r:id="rId12"/>
    <p:sldId id="301" r:id="rId13"/>
    <p:sldId id="308" r:id="rId14"/>
    <p:sldId id="309" r:id="rId15"/>
    <p:sldId id="289" r:id="rId16"/>
    <p:sldId id="305" r:id="rId17"/>
    <p:sldId id="292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1" Type="http://schemas.openxmlformats.org/officeDocument/2006/relationships/handoutMaster" Target="handoutMasters/handout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30BD2-D43D-DD40-A54F-71F33E8EDEC4}" type="datetimeFigureOut">
              <a:rPr lang="en-US" smtClean="0"/>
              <a:pPr/>
              <a:t>3/21/10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B40C3-B78A-9C4F-8AD6-42C178A155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62257-4623-E846-BE08-7FD0D71E30EC}" type="datetimeFigureOut">
              <a:rPr lang="en-US" smtClean="0"/>
              <a:pPr/>
              <a:t>3/21/10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1CAB7-B68C-6743-A725-2498DBE96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* Also the IPP : data reduction &amp; analysis</a:t>
            </a: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		- generate wrapped, stacked and difference images</a:t>
            </a: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		- also scan these images produce catalogues of detected sources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C9DB-D203-8443-B988-51F3C90201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C9DB-D203-8443-B988-51F3C90201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C9DB-D203-8443-B988-51F3C90201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C9DB-D203-8443-B988-51F3C90201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C9DB-D203-8443-B988-51F3C90201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C9DB-D203-8443-B988-51F3C90201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C9DB-D203-8443-B988-51F3C90201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C9DB-D203-8443-B988-51F3C90201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C9DB-D203-8443-B988-51F3C90201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C9DB-D203-8443-B988-51F3C90201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C9DB-D203-8443-B988-51F3C90201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4C9DB-D203-8443-B988-51F3C902010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4" Type="http://schemas.openxmlformats.org/officeDocument/2006/relationships/image" Target="../media/image12.jpeg"/><Relationship Id="rId10" Type="http://schemas.openxmlformats.org/officeDocument/2006/relationships/image" Target="../media/image18.jpeg"/><Relationship Id="rId5" Type="http://schemas.openxmlformats.org/officeDocument/2006/relationships/image" Target="../media/image13.jpeg"/><Relationship Id="rId7" Type="http://schemas.openxmlformats.org/officeDocument/2006/relationships/image" Target="../media/image15.jpeg"/><Relationship Id="rId11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9" Type="http://schemas.openxmlformats.org/officeDocument/2006/relationships/image" Target="../media/image17.jpeg"/><Relationship Id="rId3" Type="http://schemas.openxmlformats.org/officeDocument/2006/relationships/image" Target="../media/image11.jpeg"/><Relationship Id="rId6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Relationship Id="rId3" Type="http://schemas.openxmlformats.org/officeDocument/2006/relationships/image" Target="../media/image21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3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723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4800" dirty="0" smtClean="0"/>
              <a:t>Follow-up of Wide-</a:t>
            </a:r>
            <a:r>
              <a:rPr lang="en-GB" sz="4800" dirty="0" smtClean="0"/>
              <a:t>Fi</a:t>
            </a:r>
            <a:r>
              <a:rPr lang="en-GB" sz="4800" dirty="0" smtClean="0"/>
              <a:t>eld Transient Surveys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3940"/>
            <a:ext cx="6400800" cy="1032632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 Sullivan</a:t>
            </a:r>
          </a:p>
          <a:p>
            <a:r>
              <a:rPr lang="en-GB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(University of </a:t>
            </a:r>
            <a:r>
              <a:rPr lang="en-GB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Oxford</a:t>
            </a:r>
            <a:r>
              <a:rPr lang="en-GB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GB" sz="28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5" descr="oxfordlog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715000"/>
            <a:ext cx="2667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royals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715000"/>
            <a:ext cx="2085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tflog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180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tf_quimbyspectra.tif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3781" y="0"/>
            <a:ext cx="7360219" cy="48017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05" y="836234"/>
            <a:ext cx="2397674" cy="550385"/>
          </a:xfrm>
        </p:spPr>
        <p:txBody>
          <a:bodyPr>
            <a:noAutofit/>
          </a:bodyPr>
          <a:lstStyle/>
          <a:p>
            <a:r>
              <a:rPr lang="en-GB" sz="3600" dirty="0" smtClean="0"/>
              <a:t>Spectra</a:t>
            </a:r>
            <a:br>
              <a:rPr lang="en-GB" sz="3600" dirty="0" smtClean="0"/>
            </a:br>
            <a:r>
              <a:rPr lang="en-GB" sz="2800" dirty="0" smtClean="0"/>
              <a:t>(again, from WHT)</a:t>
            </a:r>
            <a:endParaRPr lang="en-GB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250955" y="4632965"/>
            <a:ext cx="8684019" cy="160219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No H or He</a:t>
            </a:r>
          </a:p>
          <a:p>
            <a:pPr algn="ctr"/>
            <a:endParaRPr lang="en-US" sz="2200" dirty="0" smtClean="0">
              <a:solidFill>
                <a:schemeClr val="tx1"/>
              </a:solidFill>
            </a:endParaRP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Broad UV </a:t>
            </a:r>
            <a:r>
              <a:rPr lang="en-US" sz="2200" dirty="0" smtClean="0">
                <a:solidFill>
                  <a:schemeClr val="tx1"/>
                </a:solidFill>
              </a:rPr>
              <a:t>features </a:t>
            </a:r>
            <a:r>
              <a:rPr lang="en-US" sz="2200" dirty="0" smtClean="0">
                <a:solidFill>
                  <a:schemeClr val="tx1"/>
                </a:solidFill>
              </a:rPr>
              <a:t>match to CII (2200A) and Mg II (2700A), with some Si</a:t>
            </a:r>
            <a:r>
              <a:rPr lang="en-US" sz="2200" dirty="0" smtClean="0">
                <a:solidFill>
                  <a:schemeClr val="tx1"/>
                </a:solidFill>
              </a:rPr>
              <a:t> III</a:t>
            </a:r>
          </a:p>
          <a:p>
            <a:pPr algn="ctr"/>
            <a:endParaRPr lang="en-US" sz="2200" dirty="0" smtClean="0">
              <a:solidFill>
                <a:schemeClr val="tx1"/>
              </a:solidFill>
            </a:endParaRP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No </a:t>
            </a:r>
            <a:r>
              <a:rPr lang="en-US" sz="2400" b="1" i="1" dirty="0" smtClean="0">
                <a:solidFill>
                  <a:schemeClr val="tx1"/>
                </a:solidFill>
              </a:rPr>
              <a:t>good physical mechanism. Possibly pair instability </a:t>
            </a:r>
            <a:r>
              <a:rPr lang="en-US" sz="2400" b="1" i="1" dirty="0" err="1" smtClean="0">
                <a:solidFill>
                  <a:schemeClr val="tx1"/>
                </a:solidFill>
              </a:rPr>
              <a:t>SNe</a:t>
            </a:r>
            <a:r>
              <a:rPr lang="en-US" sz="2400" b="1" i="1" dirty="0" smtClean="0">
                <a:solidFill>
                  <a:schemeClr val="tx1"/>
                </a:solidFill>
              </a:rPr>
              <a:t>?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 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107040"/>
            <a:ext cx="7772400" cy="1112160"/>
          </a:xfrm>
        </p:spPr>
        <p:txBody>
          <a:bodyPr/>
          <a:lstStyle/>
          <a:p>
            <a:r>
              <a:rPr lang="en-US" dirty="0" smtClean="0"/>
              <a:t>SN2009kf : a UV bright type II </a:t>
            </a:r>
          </a:p>
        </p:txBody>
      </p:sp>
      <p:pic>
        <p:nvPicPr>
          <p:cNvPr id="24579" name="Content Placeholder 4" descr="SN2009kf-1.tif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219200"/>
            <a:ext cx="5791200" cy="12724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639C4-2E4B-4747-9364-D3389D8D43F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4581" name="Picture 5" descr="SN2009kf-2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699" y="2960223"/>
            <a:ext cx="4001897" cy="376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4044960" y="3276600"/>
            <a:ext cx="4800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Extremely luminous in the UV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Much brighter (and hence hotter) than other II-P </a:t>
            </a:r>
            <a:r>
              <a:rPr lang="en-US" sz="2000" kern="0" dirty="0" err="1">
                <a:latin typeface="+mn-lt"/>
              </a:rPr>
              <a:t>SNe</a:t>
            </a:r>
            <a:r>
              <a:rPr lang="en-US" sz="2000" kern="0" dirty="0">
                <a:latin typeface="+mn-lt"/>
              </a:rPr>
              <a:t> at this epoch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Very luminous plateau magnitudes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Bright II-P useful as cosmological candles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If M</a:t>
            </a:r>
            <a:r>
              <a:rPr lang="en-US" sz="2000" kern="0" baseline="-25000" dirty="0">
                <a:latin typeface="+mn-lt"/>
              </a:rPr>
              <a:t>UV</a:t>
            </a:r>
            <a:r>
              <a:rPr lang="en-US" sz="2000" kern="0" dirty="0">
                <a:latin typeface="+mn-lt"/>
              </a:rPr>
              <a:t>~ -22, then these </a:t>
            </a:r>
            <a:r>
              <a:rPr lang="en-US" sz="2000" kern="0" dirty="0" err="1">
                <a:latin typeface="+mn-lt"/>
              </a:rPr>
              <a:t>SNe</a:t>
            </a:r>
            <a:r>
              <a:rPr lang="en-US" sz="2000" kern="0" dirty="0">
                <a:latin typeface="+mn-lt"/>
              </a:rPr>
              <a:t> could be visible at  </a:t>
            </a:r>
            <a:r>
              <a:rPr lang="en-US" sz="2000" kern="0" dirty="0" err="1">
                <a:latin typeface="+mn-lt"/>
              </a:rPr>
              <a:t>z</a:t>
            </a:r>
            <a:r>
              <a:rPr lang="en-US" sz="2000" kern="0" dirty="0">
                <a:latin typeface="+mn-lt"/>
              </a:rPr>
              <a:t> ~ 2 in the stacked PS1 medium deep data (e.g. Cooke et al. high-</a:t>
            </a:r>
            <a:r>
              <a:rPr lang="en-US" sz="2000" kern="0" dirty="0" err="1">
                <a:latin typeface="+mn-lt"/>
              </a:rPr>
              <a:t>z</a:t>
            </a:r>
            <a:r>
              <a:rPr lang="en-US" sz="2000" kern="0" dirty="0">
                <a:latin typeface="+mn-lt"/>
              </a:rPr>
              <a:t> </a:t>
            </a:r>
            <a:r>
              <a:rPr lang="en-US" sz="2000" kern="0" dirty="0" err="1">
                <a:latin typeface="+mn-lt"/>
              </a:rPr>
              <a:t>SNe</a:t>
            </a:r>
            <a:r>
              <a:rPr lang="en-US" sz="2000" kern="0" dirty="0">
                <a:latin typeface="+mn-lt"/>
              </a:rPr>
              <a:t>) 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6019800" y="1219200"/>
            <a:ext cx="312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kern="0" dirty="0" err="1">
                <a:latin typeface="+mn-lt"/>
              </a:rPr>
              <a:t>Botticella</a:t>
            </a:r>
            <a:r>
              <a:rPr lang="en-US" kern="0" dirty="0">
                <a:latin typeface="+mn-lt"/>
              </a:rPr>
              <a:t> et al. 2010, </a:t>
            </a:r>
            <a:r>
              <a:rPr lang="en-US" kern="0" dirty="0" err="1">
                <a:latin typeface="+mn-lt"/>
              </a:rPr>
              <a:t>ApJL</a:t>
            </a:r>
            <a:r>
              <a:rPr lang="en-US" kern="0" dirty="0">
                <a:latin typeface="+mn-lt"/>
              </a:rPr>
              <a:t>, submitted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Joint PS1-GALEX discovery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GALEX is observing </a:t>
            </a:r>
            <a:r>
              <a:rPr lang="en-US" kern="0" dirty="0" smtClean="0">
                <a:latin typeface="+mn-lt"/>
              </a:rPr>
              <a:t>PS1 </a:t>
            </a:r>
            <a:r>
              <a:rPr lang="en-US" kern="0" dirty="0">
                <a:latin typeface="+mn-lt"/>
              </a:rPr>
              <a:t>fields on same cadence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538"/>
            <a:ext cx="8229600" cy="67794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Future WHT for transient follow-up?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4640"/>
            <a:ext cx="8229600" cy="5264304"/>
          </a:xfrm>
        </p:spPr>
        <p:txBody>
          <a:bodyPr>
            <a:noAutofit/>
          </a:bodyPr>
          <a:lstStyle/>
          <a:p>
            <a:r>
              <a:rPr lang="en-US" sz="2400" dirty="0" smtClean="0"/>
              <a:t>With 1 transient discovered every 20m, regular observations are required</a:t>
            </a:r>
          </a:p>
          <a:p>
            <a:r>
              <a:rPr lang="en-US" sz="2400" dirty="0" smtClean="0"/>
              <a:t>Classically scheduled time is good but:</a:t>
            </a:r>
          </a:p>
          <a:p>
            <a:pPr lvl="1"/>
            <a:r>
              <a:rPr lang="en-US" sz="2000" dirty="0" smtClean="0"/>
              <a:t>Several nights a month on 4m telescopes</a:t>
            </a:r>
          </a:p>
          <a:p>
            <a:pPr lvl="1"/>
            <a:r>
              <a:rPr lang="en-US" sz="2000" dirty="0" smtClean="0"/>
              <a:t>Follow-up dependent on several telescopes (therefore several </a:t>
            </a:r>
            <a:r>
              <a:rPr lang="en-US" sz="2000" dirty="0" err="1" smtClean="0"/>
              <a:t>TACs</a:t>
            </a:r>
            <a:r>
              <a:rPr lang="en-US" sz="2000" dirty="0" smtClean="0"/>
              <a:t>…)</a:t>
            </a:r>
          </a:p>
          <a:p>
            <a:pPr lvl="1"/>
            <a:r>
              <a:rPr lang="en-US" sz="2000" dirty="0" smtClean="0"/>
              <a:t>Demanding in terms of resources for observing teams</a:t>
            </a:r>
          </a:p>
          <a:p>
            <a:r>
              <a:rPr lang="en-US" sz="2400" dirty="0" smtClean="0"/>
              <a:t>Different modes of operation?</a:t>
            </a:r>
          </a:p>
          <a:p>
            <a:pPr lvl="1"/>
            <a:r>
              <a:rPr lang="en-US" sz="2000" dirty="0" smtClean="0"/>
              <a:t>Ideally, transient follow-up needs time spread across the </a:t>
            </a:r>
            <a:r>
              <a:rPr lang="en-US" sz="2000" dirty="0" smtClean="0"/>
              <a:t>e</a:t>
            </a:r>
            <a:r>
              <a:rPr lang="en-US" sz="2000" dirty="0" smtClean="0"/>
              <a:t>ntire month</a:t>
            </a:r>
          </a:p>
          <a:p>
            <a:pPr lvl="2">
              <a:buNone/>
            </a:pPr>
            <a:r>
              <a:rPr lang="en-US" sz="1800" dirty="0" smtClean="0"/>
              <a:t>(Opens up new discovery space; rapid follow-up; regular monitoring)</a:t>
            </a:r>
          </a:p>
          <a:p>
            <a:pPr lvl="1"/>
            <a:r>
              <a:rPr lang="en-US" sz="2000" dirty="0" err="1" smtClean="0"/>
              <a:t>ToO</a:t>
            </a:r>
            <a:r>
              <a:rPr lang="en-US" sz="2000" dirty="0" smtClean="0"/>
              <a:t>? But would require lots and not </a:t>
            </a:r>
            <a:r>
              <a:rPr lang="en-US" sz="2000" dirty="0" err="1" smtClean="0"/>
              <a:t>ToO</a:t>
            </a:r>
            <a:r>
              <a:rPr lang="en-US" sz="2000" dirty="0" smtClean="0"/>
              <a:t> in the true sense</a:t>
            </a:r>
          </a:p>
          <a:p>
            <a:pPr lvl="1"/>
            <a:r>
              <a:rPr lang="en-US" sz="2000" dirty="0" smtClean="0"/>
              <a:t>Queue mode? Works well at ESO/Gemini; expensive for observatory</a:t>
            </a:r>
          </a:p>
          <a:p>
            <a:pPr lvl="1"/>
            <a:r>
              <a:rPr lang="en-US" sz="2000" i="1" dirty="0" smtClean="0"/>
              <a:t>Flexible scheduling as at UKIRT?</a:t>
            </a:r>
          </a:p>
          <a:p>
            <a:pPr lvl="1"/>
            <a:r>
              <a:rPr lang="en-US" sz="2000" dirty="0" smtClean="0"/>
              <a:t>Remote observing for some science?</a:t>
            </a:r>
          </a:p>
          <a:p>
            <a:pPr lvl="1"/>
            <a:r>
              <a:rPr lang="en-US" sz="2000" dirty="0" smtClean="0"/>
              <a:t>Robotic operation (prob. </a:t>
            </a:r>
            <a:r>
              <a:rPr lang="en-US" sz="2000" dirty="0" smtClean="0"/>
              <a:t>n</a:t>
            </a:r>
            <a:r>
              <a:rPr lang="en-US" sz="2000" dirty="0" smtClean="0"/>
              <a:t>ot feasible at WHT?)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5157"/>
          </a:xfrm>
        </p:spPr>
        <p:txBody>
          <a:bodyPr>
            <a:noAutofit/>
          </a:bodyPr>
          <a:lstStyle/>
          <a:p>
            <a:r>
              <a:rPr lang="en-US" sz="3600" dirty="0" smtClean="0"/>
              <a:t>New Instrumentation?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6599"/>
            <a:ext cx="8229600" cy="5284544"/>
          </a:xfrm>
        </p:spPr>
        <p:txBody>
          <a:bodyPr>
            <a:noAutofit/>
          </a:bodyPr>
          <a:lstStyle/>
          <a:p>
            <a:endParaRPr lang="en-US" sz="800" dirty="0" smtClean="0"/>
          </a:p>
          <a:p>
            <a:r>
              <a:rPr lang="en-US" sz="2400" dirty="0" smtClean="0"/>
              <a:t>IFU spectrograph could be simple for remote or flexi-queue:</a:t>
            </a:r>
          </a:p>
          <a:p>
            <a:pPr lvl="1"/>
            <a:r>
              <a:rPr lang="en-US" sz="2200" dirty="0" smtClean="0"/>
              <a:t>Precise acquisition is easier (reduces pressure on observer)</a:t>
            </a:r>
          </a:p>
          <a:p>
            <a:pPr lvl="1"/>
            <a:r>
              <a:rPr lang="en-US" sz="2200" dirty="0" smtClean="0"/>
              <a:t>Observing can be very automated and low overhead</a:t>
            </a:r>
          </a:p>
          <a:p>
            <a:pPr lvl="1"/>
            <a:r>
              <a:rPr lang="en-US" sz="2200" dirty="0" smtClean="0"/>
              <a:t>Provides excellent flux calibration; no slit loss (great for </a:t>
            </a:r>
            <a:r>
              <a:rPr lang="en-US" sz="2200" dirty="0" err="1" smtClean="0"/>
              <a:t>SNe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Information on environment of transient</a:t>
            </a:r>
          </a:p>
          <a:p>
            <a:pPr lvl="1"/>
            <a:r>
              <a:rPr lang="en-US" sz="2200" dirty="0" smtClean="0"/>
              <a:t>New mode on existing instrument?</a:t>
            </a:r>
          </a:p>
          <a:p>
            <a:endParaRPr lang="en-US" sz="800" dirty="0" smtClean="0"/>
          </a:p>
          <a:p>
            <a:r>
              <a:rPr lang="en-US" sz="2400" dirty="0" smtClean="0"/>
              <a:t>SNIFS (on UH2.2m) example:</a:t>
            </a:r>
          </a:p>
          <a:p>
            <a:pPr lvl="1"/>
            <a:r>
              <a:rPr lang="en-US" sz="2200" dirty="0" smtClean="0"/>
              <a:t>6”x6” </a:t>
            </a:r>
            <a:r>
              <a:rPr lang="en-US" sz="2200" dirty="0" err="1" smtClean="0"/>
              <a:t>FoV</a:t>
            </a:r>
            <a:r>
              <a:rPr lang="en-US" sz="2200" dirty="0" smtClean="0"/>
              <a:t>; 225 samples via </a:t>
            </a:r>
            <a:r>
              <a:rPr lang="en-US" sz="2200" dirty="0" err="1" smtClean="0"/>
              <a:t>microlens</a:t>
            </a:r>
            <a:r>
              <a:rPr lang="en-US" sz="2200" dirty="0" smtClean="0"/>
              <a:t> array</a:t>
            </a:r>
          </a:p>
          <a:p>
            <a:pPr lvl="1"/>
            <a:r>
              <a:rPr lang="en-US" sz="2200" dirty="0" smtClean="0"/>
              <a:t>Blue arm for &lt;5500A, red for &gt;5500A</a:t>
            </a:r>
          </a:p>
          <a:p>
            <a:pPr lvl="1"/>
            <a:r>
              <a:rPr lang="en-US" sz="2200" dirty="0" smtClean="0"/>
              <a:t>2kx2k CCD; 0.34” pixels</a:t>
            </a:r>
          </a:p>
          <a:p>
            <a:pPr lvl="1"/>
            <a:r>
              <a:rPr lang="en-US" sz="2200" dirty="0" smtClean="0"/>
              <a:t>Operated completely remotely (often from France)</a:t>
            </a:r>
          </a:p>
          <a:p>
            <a:pPr lvl="1"/>
            <a:r>
              <a:rPr lang="en-US" sz="2200" dirty="0" smtClean="0"/>
              <a:t>Very efficient way of doing transient follow-up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9899"/>
          </a:xfrm>
        </p:spPr>
        <p:txBody>
          <a:bodyPr>
            <a:noAutofit/>
          </a:bodyPr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51" y="1088662"/>
            <a:ext cx="8618125" cy="5037502"/>
          </a:xfrm>
        </p:spPr>
        <p:txBody>
          <a:bodyPr>
            <a:normAutofit/>
          </a:bodyPr>
          <a:lstStyle/>
          <a:p>
            <a:pPr>
              <a:spcBef>
                <a:spcPts val="1176"/>
              </a:spcBef>
            </a:pPr>
            <a:r>
              <a:rPr lang="en-US" sz="2400" dirty="0" smtClean="0"/>
              <a:t>Surveys for transients are changing astronomy; this will continue</a:t>
            </a:r>
          </a:p>
          <a:p>
            <a:pPr>
              <a:spcBef>
                <a:spcPts val="1176"/>
              </a:spcBef>
            </a:pPr>
            <a:r>
              <a:rPr lang="en-US" sz="2400" dirty="0" smtClean="0"/>
              <a:t>New science impacts on many disparate areas of astrophysics</a:t>
            </a:r>
          </a:p>
          <a:p>
            <a:pPr>
              <a:spcBef>
                <a:spcPts val="1176"/>
              </a:spcBef>
            </a:pPr>
            <a:r>
              <a:rPr lang="en-US" sz="2400" dirty="0" smtClean="0"/>
              <a:t>4m telescopes, like WHT, are the best facilities to confirm their nature and study them in detail</a:t>
            </a:r>
          </a:p>
          <a:p>
            <a:pPr>
              <a:spcBef>
                <a:spcPts val="1176"/>
              </a:spcBef>
            </a:pPr>
            <a:r>
              <a:rPr lang="en-US" sz="2400" dirty="0" smtClean="0"/>
              <a:t>They require largish amounts of spectroscopic time</a:t>
            </a:r>
          </a:p>
          <a:p>
            <a:pPr lvl="1">
              <a:spcBef>
                <a:spcPts val="1176"/>
              </a:spcBef>
            </a:pPr>
            <a:r>
              <a:rPr lang="en-US" sz="2000" dirty="0" smtClean="0"/>
              <a:t>C</a:t>
            </a:r>
            <a:r>
              <a:rPr lang="en-US" sz="2000" dirty="0" smtClean="0"/>
              <a:t>lassical observing is not ideal</a:t>
            </a:r>
          </a:p>
          <a:p>
            <a:pPr>
              <a:spcBef>
                <a:spcPts val="1176"/>
              </a:spcBef>
            </a:pPr>
            <a:r>
              <a:rPr lang="en-US" sz="2400" dirty="0" smtClean="0"/>
              <a:t>Flexible scheduling (with remote observing?) a good alternative</a:t>
            </a:r>
          </a:p>
          <a:p>
            <a:pPr>
              <a:spcBef>
                <a:spcPts val="1176"/>
              </a:spcBef>
            </a:pPr>
            <a:r>
              <a:rPr lang="en-US" sz="2400" dirty="0" smtClean="0"/>
              <a:t>IFU spectroscopy would be very 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49" y="76384"/>
            <a:ext cx="8763000" cy="1019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grpSp>
        <p:nvGrpSpPr>
          <p:cNvPr id="5" name="Group 14"/>
          <p:cNvGrpSpPr/>
          <p:nvPr/>
        </p:nvGrpSpPr>
        <p:grpSpPr>
          <a:xfrm>
            <a:off x="3719349" y="1269760"/>
            <a:ext cx="5205600" cy="1735200"/>
            <a:chOff x="3802175" y="3138640"/>
            <a:chExt cx="5205600" cy="1735200"/>
          </a:xfrm>
        </p:grpSpPr>
        <p:pic>
          <p:nvPicPr>
            <p:cNvPr id="6" name="Picture 5" descr="33849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2175" y="3138640"/>
              <a:ext cx="5205600" cy="17352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264685" y="3590194"/>
              <a:ext cx="564462" cy="92333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–</a:t>
              </a:r>
              <a:endParaRPr 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01920" y="3623178"/>
              <a:ext cx="531896" cy="92333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=</a:t>
              </a:r>
              <a:endParaRPr 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18"/>
          <p:cNvGrpSpPr/>
          <p:nvPr/>
        </p:nvGrpSpPr>
        <p:grpSpPr>
          <a:xfrm>
            <a:off x="3719349" y="3138640"/>
            <a:ext cx="5205600" cy="1735200"/>
            <a:chOff x="3788004" y="4980784"/>
            <a:chExt cx="5205600" cy="1735200"/>
          </a:xfrm>
        </p:grpSpPr>
        <p:pic>
          <p:nvPicPr>
            <p:cNvPr id="10" name="Picture 9" descr="34599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8004" y="4980784"/>
              <a:ext cx="5205600" cy="17352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023200" y="5316298"/>
              <a:ext cx="531896" cy="92333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=</a:t>
              </a:r>
              <a:endParaRPr 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65115" y="5338426"/>
              <a:ext cx="564462" cy="92333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–</a:t>
              </a:r>
              <a:endParaRPr 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199528" y="1241346"/>
            <a:ext cx="3519821" cy="4073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Surveys generate thousands of transient candidates</a:t>
            </a:r>
            <a:endParaRPr lang="en-GB" sz="2600" dirty="0" smtClean="0"/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Searching </a:t>
            </a:r>
            <a:r>
              <a:rPr lang="en-GB" sz="2600" dirty="0" smtClean="0"/>
              <a:t>through them efficiently is demanding</a:t>
            </a:r>
            <a:endParaRPr kumimoji="0" lang="en-GB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the public to identify the best objects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053" y="5181304"/>
            <a:ext cx="85238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Guided by decision tree</a:t>
            </a:r>
          </a:p>
          <a:p>
            <a:r>
              <a:rPr lang="en-US" sz="2600" dirty="0" smtClean="0"/>
              <a:t>Candidates must be clean, have positive pixels, not be elongated or diffuse,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8880"/>
            <a:ext cx="8229600" cy="633412"/>
          </a:xfrm>
        </p:spPr>
        <p:txBody>
          <a:bodyPr>
            <a:noAutofit/>
          </a:bodyPr>
          <a:lstStyle/>
          <a:p>
            <a:r>
              <a:rPr lang="en-GB" sz="3200" dirty="0" smtClean="0"/>
              <a:t>SN cosmology – SN brightness depends on host</a:t>
            </a:r>
            <a:endParaRPr lang="en-GB" sz="3200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190500" y="5523322"/>
            <a:ext cx="8763000" cy="125991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8080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SNe</a:t>
            </a:r>
            <a:r>
              <a:rPr kumimoji="0" lang="en-GB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n-GB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Ia</a:t>
            </a:r>
            <a:r>
              <a:rPr kumimoji="0" lang="en-GB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are brighter</a:t>
            </a:r>
            <a:r>
              <a:rPr kumimoji="0" lang="en-GB" sz="17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(4σ) in massive galaxies after </a:t>
            </a:r>
            <a:r>
              <a:rPr kumimoji="0" lang="en-GB" sz="17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lightcurve</a:t>
            </a:r>
            <a:r>
              <a:rPr kumimoji="0" lang="en-GB" sz="17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shape and colour </a:t>
            </a:r>
            <a:r>
              <a:rPr kumimoji="0" lang="en-GB" sz="17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correction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Existing low-redshift surveys heavily biased towards massive galaxies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7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Need to replace existing low-redshift samples</a:t>
            </a:r>
            <a:endParaRPr kumimoji="0" lang="en-GB" sz="17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8" descr="mass_resid.jpg"/>
          <p:cNvPicPr>
            <a:picLocks noChangeAspect="1"/>
          </p:cNvPicPr>
          <p:nvPr/>
        </p:nvPicPr>
        <p:blipFill>
          <a:blip r:embed="rId2"/>
          <a:srcRect r="24159"/>
          <a:stretch>
            <a:fillRect/>
          </a:stretch>
        </p:blipFill>
        <p:spPr bwMode="auto">
          <a:xfrm>
            <a:off x="91670" y="762001"/>
            <a:ext cx="6430184" cy="462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Content Placeholder 3" descr="hostmass_compare.jpg"/>
          <p:cNvPicPr>
            <a:picLocks noChangeAspect="1"/>
          </p:cNvPicPr>
          <p:nvPr/>
        </p:nvPicPr>
        <p:blipFill>
          <a:blip r:embed="rId3"/>
          <a:srcRect r="62205"/>
          <a:stretch>
            <a:fillRect/>
          </a:stretch>
        </p:blipFill>
        <p:spPr>
          <a:xfrm>
            <a:off x="6210441" y="762001"/>
            <a:ext cx="2743059" cy="43546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818"/>
            <a:ext cx="8229600" cy="772512"/>
          </a:xfrm>
        </p:spPr>
        <p:txBody>
          <a:bodyPr/>
          <a:lstStyle/>
          <a:p>
            <a:r>
              <a:rPr lang="en-GB" dirty="0" smtClean="0"/>
              <a:t>Supernova zoo homepage</a:t>
            </a:r>
            <a:endParaRPr lang="en-GB" dirty="0"/>
          </a:p>
        </p:txBody>
      </p:sp>
      <p:pic>
        <p:nvPicPr>
          <p:cNvPr id="5" name="Content Placeholder 4" descr="zooscreenshot.tiff.tif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6471" y="1094578"/>
            <a:ext cx="6671059" cy="5515196"/>
          </a:xfrm>
        </p:spPr>
      </p:pic>
      <p:sp>
        <p:nvSpPr>
          <p:cNvPr id="6" name="Oval 5"/>
          <p:cNvSpPr/>
          <p:nvPr/>
        </p:nvSpPr>
        <p:spPr>
          <a:xfrm>
            <a:off x="1169624" y="3208292"/>
            <a:ext cx="4133505" cy="207294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303129" y="4133832"/>
            <a:ext cx="2040201" cy="70088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518291" y="1657216"/>
            <a:ext cx="929671" cy="48164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175100" y="1657216"/>
            <a:ext cx="1375313" cy="48164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238"/>
            <a:ext cx="8229600" cy="61655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Trial in October 2009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808" y="1600200"/>
            <a:ext cx="8612016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Used a WHT run to trial Galaxy Zoo: Supernova</a:t>
            </a:r>
          </a:p>
          <a:p>
            <a:r>
              <a:rPr lang="en-GB" sz="2800" dirty="0" smtClean="0"/>
              <a:t>2000 people visited over 2 days, contributing 100,000 classification clicks (35,000 events)</a:t>
            </a:r>
          </a:p>
          <a:p>
            <a:r>
              <a:rPr lang="en-GB" sz="2800" dirty="0" smtClean="0"/>
              <a:t>Public is </a:t>
            </a:r>
            <a:r>
              <a:rPr lang="en-GB" sz="2800" i="1" dirty="0" smtClean="0"/>
              <a:t>very</a:t>
            </a:r>
            <a:r>
              <a:rPr lang="en-GB" sz="2800" dirty="0" smtClean="0"/>
              <a:t> good at supernova classification</a:t>
            </a:r>
          </a:p>
          <a:p>
            <a:endParaRPr lang="en-GB" sz="2800" dirty="0" smtClean="0"/>
          </a:p>
          <a:p>
            <a:r>
              <a:rPr lang="en-GB" sz="2800" dirty="0" smtClean="0"/>
              <a:t>Blogs and forums keep users up to date with real-time observations</a:t>
            </a:r>
          </a:p>
          <a:p>
            <a:r>
              <a:rPr lang="en-GB" sz="2800" dirty="0" smtClean="0"/>
              <a:t>Site is not PTF-specific and will work with any survey</a:t>
            </a:r>
          </a:p>
          <a:p>
            <a:r>
              <a:rPr lang="en-GB" sz="2800" dirty="0" smtClean="0"/>
              <a:t>Resources and infrastructure exist and work</a:t>
            </a:r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7837"/>
          </a:xfrm>
        </p:spPr>
        <p:txBody>
          <a:bodyPr>
            <a:noAutofit/>
          </a:bodyPr>
          <a:lstStyle/>
          <a:p>
            <a:r>
              <a:rPr lang="en-US" sz="3600" dirty="0" smtClean="0"/>
              <a:t>Wide-field transient surveys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002"/>
            <a:ext cx="8229600" cy="5500008"/>
          </a:xfrm>
        </p:spPr>
        <p:txBody>
          <a:bodyPr>
            <a:noAutofit/>
          </a:bodyPr>
          <a:lstStyle/>
          <a:p>
            <a:r>
              <a:rPr lang="en-US" sz="2100" dirty="0" smtClean="0"/>
              <a:t>New era in optical survey astronomy</a:t>
            </a:r>
          </a:p>
          <a:p>
            <a:r>
              <a:rPr lang="en-US" sz="2100" dirty="0" smtClean="0"/>
              <a:t>1–2m-class telescopes equipped with dedicated wide-field imagers, surveying thousands of sq. degrees </a:t>
            </a:r>
            <a:r>
              <a:rPr lang="en-US" sz="2100" i="1" dirty="0" smtClean="0"/>
              <a:t>with time domain information</a:t>
            </a:r>
            <a:endParaRPr lang="en-US" sz="2100" dirty="0" smtClean="0"/>
          </a:p>
          <a:p>
            <a:r>
              <a:rPr lang="en-US" sz="2100" dirty="0" smtClean="0"/>
              <a:t>No</a:t>
            </a:r>
            <a:r>
              <a:rPr lang="en-US" sz="2100" dirty="0" smtClean="0"/>
              <a:t> census </a:t>
            </a:r>
            <a:r>
              <a:rPr lang="en-US" sz="2100" dirty="0" smtClean="0"/>
              <a:t>of</a:t>
            </a:r>
            <a:r>
              <a:rPr lang="en-US" sz="2100" dirty="0" smtClean="0"/>
              <a:t> optical “transients” </a:t>
            </a:r>
            <a:r>
              <a:rPr lang="en-US" sz="2100" dirty="0" smtClean="0"/>
              <a:t>in the local universe</a:t>
            </a:r>
            <a:endParaRPr lang="en-US" sz="2100" dirty="0" smtClean="0"/>
          </a:p>
          <a:p>
            <a:pPr lvl="1">
              <a:buNone/>
            </a:pPr>
            <a:r>
              <a:rPr lang="en-US" sz="1900" dirty="0" smtClean="0"/>
              <a:t>(Existing </a:t>
            </a:r>
            <a:r>
              <a:rPr lang="en-US" sz="1900" dirty="0" smtClean="0"/>
              <a:t>surveys monitor </a:t>
            </a:r>
            <a:r>
              <a:rPr lang="en-US" sz="1900" dirty="0" smtClean="0"/>
              <a:t>big</a:t>
            </a:r>
            <a:r>
              <a:rPr lang="en-US" sz="1900" dirty="0" smtClean="0"/>
              <a:t>, bright galaxies with irregular </a:t>
            </a:r>
            <a:r>
              <a:rPr lang="en-US" sz="1900" dirty="0" smtClean="0"/>
              <a:t>cadences)</a:t>
            </a:r>
          </a:p>
          <a:p>
            <a:endParaRPr lang="en-US" sz="800" dirty="0" smtClean="0"/>
          </a:p>
          <a:p>
            <a:r>
              <a:rPr lang="en-US" sz="2100" dirty="0" smtClean="0"/>
              <a:t>New </a:t>
            </a:r>
            <a:r>
              <a:rPr lang="en-US" sz="2100" dirty="0" smtClean="0"/>
              <a:t>explosion </a:t>
            </a:r>
            <a:r>
              <a:rPr lang="en-US" sz="2100" dirty="0" smtClean="0"/>
              <a:t>types, new physics: events important at high redshift</a:t>
            </a:r>
          </a:p>
          <a:p>
            <a:r>
              <a:rPr lang="en-US" sz="2100" dirty="0" smtClean="0"/>
              <a:t>Demographics of known SN types</a:t>
            </a:r>
          </a:p>
          <a:p>
            <a:r>
              <a:rPr lang="en-US" sz="2100" dirty="0" smtClean="0"/>
              <a:t>Type </a:t>
            </a:r>
            <a:r>
              <a:rPr lang="en-US" sz="2100" dirty="0" err="1" smtClean="0"/>
              <a:t>Ia</a:t>
            </a:r>
            <a:r>
              <a:rPr lang="en-US" sz="2100" dirty="0" smtClean="0"/>
              <a:t> Supernova cosmology and Dark Energy</a:t>
            </a:r>
          </a:p>
          <a:p>
            <a:r>
              <a:rPr lang="en-US" sz="2100" dirty="0" smtClean="0"/>
              <a:t>Variable stars, active galaxies, etc.</a:t>
            </a:r>
          </a:p>
          <a:p>
            <a:endParaRPr lang="en-US" sz="800" dirty="0" smtClean="0"/>
          </a:p>
          <a:p>
            <a:r>
              <a:rPr lang="en-US" sz="2100" dirty="0" smtClean="0"/>
              <a:t>Transient follow-up will become very important:</a:t>
            </a:r>
          </a:p>
          <a:p>
            <a:pPr lvl="1"/>
            <a:r>
              <a:rPr lang="en-US" sz="1900" dirty="0" smtClean="0"/>
              <a:t>Currently ~10% of 4m-class telescopes; pressure will increase</a:t>
            </a:r>
          </a:p>
          <a:p>
            <a:pPr lvl="1"/>
            <a:r>
              <a:rPr lang="en-US" sz="1900" dirty="0" smtClean="0"/>
              <a:t>Optical: PS1, PTF, </a:t>
            </a:r>
            <a:r>
              <a:rPr lang="en-US" sz="1900" dirty="0" err="1" smtClean="0"/>
              <a:t>SkyMapper</a:t>
            </a:r>
            <a:r>
              <a:rPr lang="en-US" sz="1900" dirty="0" smtClean="0"/>
              <a:t>, QUEST, GAIA, DES, LSST</a:t>
            </a:r>
          </a:p>
          <a:p>
            <a:pPr lvl="1"/>
            <a:r>
              <a:rPr lang="en-US" sz="1900" dirty="0" smtClean="0"/>
              <a:t>Radio: LOFAR, SKA</a:t>
            </a:r>
          </a:p>
          <a:p>
            <a:pPr lvl="1"/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374" y="107138"/>
            <a:ext cx="7512615" cy="538162"/>
          </a:xfrm>
        </p:spPr>
        <p:txBody>
          <a:bodyPr>
            <a:noAutofit/>
          </a:bodyPr>
          <a:lstStyle/>
          <a:p>
            <a:r>
              <a:rPr lang="en-GB" sz="3200" dirty="0" smtClean="0"/>
              <a:t>PTF: Palomar </a:t>
            </a:r>
            <a:r>
              <a:rPr lang="en-GB" sz="3200" dirty="0" smtClean="0"/>
              <a:t>48in (1.2m) + CFH12k camera</a:t>
            </a:r>
            <a:endParaRPr lang="en-GB" sz="3200" dirty="0"/>
          </a:p>
        </p:txBody>
      </p:sp>
      <p:pic>
        <p:nvPicPr>
          <p:cNvPr id="4" name="Content Placeholder 3" descr="p48in.jpg"/>
          <p:cNvPicPr>
            <a:picLocks noGrp="1" noChangeAspect="1"/>
          </p:cNvPicPr>
          <p:nvPr>
            <p:ph idx="1"/>
          </p:nvPr>
        </p:nvPicPr>
        <p:blipFill>
          <a:blip r:embed="rId2"/>
          <a:srcRect l="4429" t="7859" r="22146"/>
          <a:stretch>
            <a:fillRect/>
          </a:stretch>
        </p:blipFill>
        <p:spPr>
          <a:xfrm>
            <a:off x="176771" y="723680"/>
            <a:ext cx="4914120" cy="4170308"/>
          </a:xfrm>
        </p:spPr>
      </p:pic>
      <p:pic>
        <p:nvPicPr>
          <p:cNvPr id="5" name="Picture 4" descr="p48in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063" y="723680"/>
            <a:ext cx="2730500" cy="3640667"/>
          </a:xfrm>
          <a:prstGeom prst="rect">
            <a:avLst/>
          </a:prstGeom>
        </p:spPr>
      </p:pic>
      <p:pic>
        <p:nvPicPr>
          <p:cNvPr id="40962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0028" y="4487101"/>
            <a:ext cx="2234937" cy="227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0072" y="4941313"/>
            <a:ext cx="63299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Wide-angle, variable </a:t>
            </a:r>
            <a:r>
              <a:rPr lang="en-GB" sz="2000" dirty="0" smtClean="0"/>
              <a:t>cadence (1m-5d) </a:t>
            </a:r>
            <a:r>
              <a:rPr lang="en-GB" sz="2000" dirty="0" smtClean="0"/>
              <a:t>sky </a:t>
            </a:r>
            <a:r>
              <a:rPr lang="en-GB" sz="2000" dirty="0" smtClean="0"/>
              <a:t>survey in </a:t>
            </a:r>
            <a:r>
              <a:rPr lang="en-GB" sz="2000" dirty="0" err="1" smtClean="0"/>
              <a:t>g</a:t>
            </a:r>
            <a:r>
              <a:rPr lang="en-GB" sz="2000" dirty="0" smtClean="0"/>
              <a:t> and </a:t>
            </a:r>
            <a:r>
              <a:rPr lang="en-GB" sz="2000" dirty="0" err="1" smtClean="0"/>
              <a:t>r</a:t>
            </a:r>
            <a:endParaRPr lang="en-GB" sz="2000" dirty="0" smtClean="0"/>
          </a:p>
          <a:p>
            <a:r>
              <a:rPr lang="en-GB" sz="2000" dirty="0" smtClean="0"/>
              <a:t>Looking for supernovae, novae, CVs, planets</a:t>
            </a:r>
            <a:endParaRPr lang="en-GB" sz="2000" dirty="0" smtClean="0"/>
          </a:p>
          <a:p>
            <a:r>
              <a:rPr lang="en-GB" sz="2000" dirty="0" smtClean="0"/>
              <a:t>Survey commenced June 2009</a:t>
            </a:r>
          </a:p>
          <a:p>
            <a:r>
              <a:rPr lang="en-GB" sz="2000" dirty="0" smtClean="0"/>
              <a:t>A </a:t>
            </a:r>
            <a:r>
              <a:rPr lang="en-GB" sz="2000" dirty="0" smtClean="0"/>
              <a:t>goal of “real-time” transient </a:t>
            </a:r>
            <a:r>
              <a:rPr lang="en-GB" sz="2000" dirty="0" smtClean="0"/>
              <a:t>detection</a:t>
            </a:r>
          </a:p>
          <a:p>
            <a:r>
              <a:rPr lang="en-GB" sz="2000" i="1" dirty="0" smtClean="0"/>
              <a:t>Type </a:t>
            </a:r>
            <a:r>
              <a:rPr lang="en-GB" sz="2000" i="1" dirty="0" err="1" smtClean="0"/>
              <a:t>Ia</a:t>
            </a:r>
            <a:r>
              <a:rPr lang="en-GB" sz="2000" i="1" dirty="0" smtClean="0"/>
              <a:t> Supernova program led by Oxford (+LBNL)</a:t>
            </a:r>
            <a:endParaRPr lang="en-GB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3135355" y="110037"/>
            <a:ext cx="2873289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</a:pPr>
            <a:r>
              <a:rPr lang="en-US" sz="4500" dirty="0" smtClean="0">
                <a:latin typeface="+mj-lt"/>
                <a:ea typeface="Helvetica Neue Bold Condensed" charset="0"/>
                <a:cs typeface="Helvetica Neue Bold Condensed" charset="0"/>
                <a:sym typeface="Helvetica Neue Bold Condensed" charset="0"/>
              </a:rPr>
              <a:t>PanSTARRS1</a:t>
            </a:r>
            <a:endParaRPr lang="en-US" sz="4500" dirty="0">
              <a:latin typeface="+mj-lt"/>
              <a:ea typeface="Helvetica Neue Bold Condensed" charset="0"/>
              <a:cs typeface="Helvetica Neue Bold Condensed" charset="0"/>
              <a:sym typeface="Helvetica Neue Bold Condensed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960438"/>
            <a:ext cx="4157663" cy="49291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0700" y="963613"/>
            <a:ext cx="4714875" cy="3143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61" name="Rectangle 4"/>
          <p:cNvSpPr>
            <a:spLocks/>
          </p:cNvSpPr>
          <p:nvPr/>
        </p:nvSpPr>
        <p:spPr bwMode="auto">
          <a:xfrm>
            <a:off x="4349750" y="4303713"/>
            <a:ext cx="4687888" cy="1901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338138" indent="-258763">
              <a:buClr>
                <a:srgbClr val="FFFFFF"/>
              </a:buClr>
              <a:buSzPct val="125000"/>
              <a:buFont typeface="Gill Sans" charset="0"/>
              <a:buChar char="•"/>
            </a:pPr>
            <a:r>
              <a:rPr lang="en-US" sz="2400" dirty="0" smtClean="0">
                <a:ea typeface="Gill Sans" charset="0"/>
                <a:cs typeface="Gill Sans" charset="0"/>
                <a:sym typeface="Gill Sans" charset="0"/>
              </a:rPr>
              <a:t>1.8m + 1.4 </a:t>
            </a:r>
            <a:r>
              <a:rPr lang="en-US" sz="2400" dirty="0" err="1">
                <a:ea typeface="Gill Sans" charset="0"/>
                <a:cs typeface="Gill Sans" charset="0"/>
                <a:sym typeface="Gill Sans" charset="0"/>
              </a:rPr>
              <a:t>Gigapixel</a:t>
            </a:r>
            <a:r>
              <a:rPr lang="en-US" sz="2400" dirty="0">
                <a:ea typeface="Gill Sans" charset="0"/>
                <a:cs typeface="Gill Sans" charset="0"/>
                <a:sym typeface="Gill Sans" charset="0"/>
              </a:rPr>
              <a:t> Camera</a:t>
            </a:r>
          </a:p>
          <a:p>
            <a:pPr marL="338138" indent="-258763">
              <a:buClr>
                <a:srgbClr val="FFFFFF"/>
              </a:buClr>
              <a:buSzPct val="125000"/>
              <a:buFont typeface="Gill Sans" charset="0"/>
              <a:buChar char="•"/>
            </a:pPr>
            <a:r>
              <a:rPr lang="en-US" sz="2400" dirty="0">
                <a:ea typeface="Gill Sans" charset="0"/>
                <a:cs typeface="Gill Sans" charset="0"/>
                <a:sym typeface="Gill Sans" charset="0"/>
              </a:rPr>
              <a:t>7 square deg FOV</a:t>
            </a:r>
          </a:p>
          <a:p>
            <a:pPr marL="338138" indent="-258763">
              <a:buClr>
                <a:srgbClr val="FFFFFF"/>
              </a:buClr>
              <a:buSzPct val="125000"/>
              <a:buFont typeface="Gill Sans" charset="0"/>
              <a:buChar char="•"/>
            </a:pPr>
            <a:r>
              <a:rPr lang="en-US" sz="2400" dirty="0">
                <a:ea typeface="Gill Sans" charset="0"/>
                <a:cs typeface="Gill Sans" charset="0"/>
                <a:sym typeface="Gill Sans" charset="0"/>
              </a:rPr>
              <a:t>Image Processing Pipeline (IPP)</a:t>
            </a:r>
          </a:p>
          <a:p>
            <a:pPr marL="338138" indent="-258763">
              <a:buClr>
                <a:srgbClr val="FFFFFF"/>
              </a:buClr>
              <a:buSzPct val="125000"/>
              <a:buFont typeface="Gill Sans" charset="0"/>
              <a:buChar char="•"/>
            </a:pPr>
            <a:r>
              <a:rPr lang="en-US" sz="2400" dirty="0">
                <a:ea typeface="Gill Sans" charset="0"/>
                <a:cs typeface="Gill Sans" charset="0"/>
                <a:sym typeface="Gill Sans" charset="0"/>
              </a:rPr>
              <a:t>Few Tb of data every </a:t>
            </a:r>
            <a:r>
              <a:rPr lang="en-US" sz="2400" dirty="0" smtClean="0">
                <a:ea typeface="Gill Sans" charset="0"/>
                <a:cs typeface="Gill Sans" charset="0"/>
                <a:sym typeface="Gill Sans" charset="0"/>
              </a:rPr>
              <a:t>night</a:t>
            </a:r>
          </a:p>
          <a:p>
            <a:pPr marL="338138" indent="-258763">
              <a:buClr>
                <a:srgbClr val="FFFFFF"/>
              </a:buClr>
              <a:buSzPct val="125000"/>
              <a:buFont typeface="Gill Sans" charset="0"/>
              <a:buChar char="•"/>
            </a:pPr>
            <a:r>
              <a:rPr lang="en-US" sz="2400" i="1" dirty="0" smtClean="0">
                <a:ea typeface="Gill Sans" charset="0"/>
                <a:cs typeface="Gill Sans" charset="0"/>
                <a:sym typeface="Gill Sans" charset="0"/>
              </a:rPr>
              <a:t>Core-collapse project led by QUB</a:t>
            </a:r>
            <a:endParaRPr lang="en-US" sz="2400" i="1" dirty="0"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918"/>
            <a:ext cx="8229600" cy="63244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Current </a:t>
            </a:r>
            <a:r>
              <a:rPr lang="en-GB" dirty="0" smtClean="0"/>
              <a:t>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48" y="892743"/>
            <a:ext cx="4158032" cy="1141999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PTF is fully operational</a:t>
            </a:r>
            <a:endParaRPr lang="en-GB" sz="2000" dirty="0" smtClean="0"/>
          </a:p>
          <a:p>
            <a:r>
              <a:rPr lang="en-GB" sz="2000" dirty="0" smtClean="0"/>
              <a:t>One </a:t>
            </a:r>
            <a:r>
              <a:rPr lang="en-GB" sz="2000" dirty="0" smtClean="0"/>
              <a:t>transient found every 20 minutes</a:t>
            </a:r>
            <a:endParaRPr lang="en-GB" sz="2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8697" y="2120640"/>
          <a:ext cx="3481510" cy="33375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12329"/>
                <a:gridCol w="569181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Spectroscopic transient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type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SN II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SN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Ibc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Unknown SN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Novae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Other variable stars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“Rather weird”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481280" y="850522"/>
            <a:ext cx="4419600" cy="389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457200" indent="-457200" algn="l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GB" sz="2000" dirty="0" smtClean="0"/>
              <a:t>PS1 science </a:t>
            </a:r>
            <a:r>
              <a:rPr lang="en-GB" sz="2000" dirty="0"/>
              <a:t>operations </a:t>
            </a:r>
            <a:r>
              <a:rPr lang="en-GB" sz="2000" dirty="0" smtClean="0"/>
              <a:t>since </a:t>
            </a:r>
            <a:r>
              <a:rPr lang="en-GB" sz="2000" dirty="0"/>
              <a:t>February 2009</a:t>
            </a:r>
            <a:endParaRPr lang="en-GB" sz="2000" dirty="0" smtClean="0"/>
          </a:p>
          <a:p>
            <a:pPr marL="457200" indent="-457200" algn="l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GB" sz="2000" dirty="0" smtClean="0"/>
              <a:t>122 </a:t>
            </a:r>
            <a:r>
              <a:rPr lang="en-GB" sz="2000" dirty="0"/>
              <a:t>good SN candidates identified (as of 19</a:t>
            </a:r>
            <a:r>
              <a:rPr lang="en-GB" sz="2000" baseline="30000" dirty="0"/>
              <a:t>th</a:t>
            </a:r>
            <a:r>
              <a:rPr lang="en-GB" sz="2000" dirty="0"/>
              <a:t> March)</a:t>
            </a:r>
          </a:p>
          <a:p>
            <a:pPr marL="457200" indent="-457200" algn="l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GB" sz="2000" dirty="0"/>
              <a:t>About 30 </a:t>
            </a:r>
            <a:r>
              <a:rPr lang="en-GB" sz="2000" dirty="0" err="1"/>
              <a:t>spectroscopically</a:t>
            </a:r>
            <a:r>
              <a:rPr lang="en-GB" sz="2000" dirty="0"/>
              <a:t> </a:t>
            </a:r>
            <a:r>
              <a:rPr lang="en-GB" sz="2000" dirty="0" smtClean="0"/>
              <a:t>classified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 b="56102"/>
          <a:stretch>
            <a:fillRect/>
          </a:stretch>
        </p:blipFill>
        <p:spPr bwMode="auto">
          <a:xfrm>
            <a:off x="4935537" y="2747405"/>
            <a:ext cx="3751263" cy="27861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477949" y="5738153"/>
            <a:ext cx="8188103" cy="9185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Both surveys require extensive follow-up, particularly spectroscopy, to extract any science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198"/>
            <a:ext cx="8229600" cy="775665"/>
          </a:xfrm>
        </p:spPr>
        <p:txBody>
          <a:bodyPr>
            <a:normAutofit/>
          </a:bodyPr>
          <a:lstStyle/>
          <a:p>
            <a:r>
              <a:rPr lang="en-GB" sz="3600" dirty="0" smtClean="0"/>
              <a:t>Follow</a:t>
            </a:r>
            <a:r>
              <a:rPr lang="en-GB" sz="3600" dirty="0" smtClean="0"/>
              <a:t>-up</a:t>
            </a:r>
            <a:r>
              <a:rPr lang="en-GB" sz="3600" dirty="0" smtClean="0"/>
              <a:t> is the key</a:t>
            </a:r>
            <a:endParaRPr lang="en-GB" sz="3600" dirty="0"/>
          </a:p>
        </p:txBody>
      </p:sp>
      <p:pic>
        <p:nvPicPr>
          <p:cNvPr id="5" name="Content Placeholder 4" descr="wise_pic.jpg"/>
          <p:cNvPicPr>
            <a:picLocks noGrp="1" noChangeAspect="1"/>
          </p:cNvPicPr>
          <p:nvPr>
            <p:ph idx="1"/>
          </p:nvPr>
        </p:nvPicPr>
        <p:blipFill>
          <a:blip r:embed="rId2"/>
          <a:srcRect l="22073" t="5609" r="16264"/>
          <a:stretch>
            <a:fillRect/>
          </a:stretch>
        </p:blipFill>
        <p:spPr>
          <a:xfrm>
            <a:off x="314212" y="1219977"/>
            <a:ext cx="1530000" cy="1455163"/>
          </a:xfrm>
        </p:spPr>
      </p:pic>
      <p:grpSp>
        <p:nvGrpSpPr>
          <p:cNvPr id="31" name="Group 30"/>
          <p:cNvGrpSpPr/>
          <p:nvPr/>
        </p:nvGrpSpPr>
        <p:grpSpPr>
          <a:xfrm>
            <a:off x="2216410" y="4114096"/>
            <a:ext cx="1530000" cy="1322356"/>
            <a:chOff x="457200" y="1599078"/>
            <a:chExt cx="1530000" cy="1322356"/>
          </a:xfrm>
        </p:grpSpPr>
        <p:pic>
          <p:nvPicPr>
            <p:cNvPr id="10" name="Picture 9" descr="keck_pic.jpg"/>
            <p:cNvPicPr>
              <a:picLocks noChangeAspect="1"/>
            </p:cNvPicPr>
            <p:nvPr/>
          </p:nvPicPr>
          <p:blipFill>
            <a:blip r:embed="rId3"/>
            <a:srcRect t="26548" b="9210"/>
            <a:stretch>
              <a:fillRect/>
            </a:stretch>
          </p:blipFill>
          <p:spPr>
            <a:xfrm>
              <a:off x="457200" y="1612197"/>
              <a:ext cx="1530000" cy="130923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40692" y="1599078"/>
              <a:ext cx="4360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GB" sz="2200" b="1" dirty="0" smtClean="0">
                  <a:solidFill>
                    <a:schemeClr val="bg1"/>
                  </a:solidFill>
                </a:rPr>
                <a:t>Keck</a:t>
              </a:r>
              <a:endParaRPr lang="en-GB" sz="2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3470" y="1259019"/>
            <a:ext cx="436017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GB" sz="2200" b="1" dirty="0" smtClean="0">
                <a:solidFill>
                  <a:schemeClr val="bg1"/>
                </a:solidFill>
              </a:rPr>
              <a:t>Wise</a:t>
            </a:r>
            <a:endParaRPr lang="en-GB" sz="2200" b="1" dirty="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14212" y="5439658"/>
            <a:ext cx="1597246" cy="1361202"/>
            <a:chOff x="4029901" y="1417637"/>
            <a:chExt cx="1597246" cy="1361202"/>
          </a:xfrm>
        </p:grpSpPr>
        <p:pic>
          <p:nvPicPr>
            <p:cNvPr id="12" name="Picture 11" descr="lt_pic.jpg"/>
            <p:cNvPicPr>
              <a:picLocks noChangeAspect="1"/>
            </p:cNvPicPr>
            <p:nvPr/>
          </p:nvPicPr>
          <p:blipFill>
            <a:blip r:embed="rId4"/>
            <a:srcRect l="14662" r="12218" b="13063"/>
            <a:stretch>
              <a:fillRect/>
            </a:stretch>
          </p:blipFill>
          <p:spPr>
            <a:xfrm>
              <a:off x="4029901" y="1417637"/>
              <a:ext cx="1530000" cy="136120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191130" y="2449535"/>
              <a:ext cx="4360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GB" sz="2200" b="1" dirty="0" smtClean="0">
                  <a:solidFill>
                    <a:schemeClr val="bg1"/>
                  </a:solidFill>
                </a:rPr>
                <a:t>LT</a:t>
              </a:r>
              <a:endParaRPr lang="en-GB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204399" y="2697820"/>
            <a:ext cx="1530000" cy="1385955"/>
            <a:chOff x="4029901" y="3382208"/>
            <a:chExt cx="1530000" cy="1385955"/>
          </a:xfrm>
        </p:grpSpPr>
        <p:pic>
          <p:nvPicPr>
            <p:cNvPr id="6" name="Picture 5" descr="lick_pic.jpg"/>
            <p:cNvPicPr>
              <a:picLocks noChangeAspect="1"/>
            </p:cNvPicPr>
            <p:nvPr/>
          </p:nvPicPr>
          <p:blipFill>
            <a:blip r:embed="rId5"/>
            <a:srcRect l="9233" r="9233" b="8573"/>
            <a:stretch>
              <a:fillRect/>
            </a:stretch>
          </p:blipFill>
          <p:spPr>
            <a:xfrm>
              <a:off x="4029901" y="3382208"/>
              <a:ext cx="1530000" cy="138595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154093" y="4374463"/>
              <a:ext cx="4360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GB" sz="2200" b="1" dirty="0" smtClean="0">
                  <a:solidFill>
                    <a:schemeClr val="bg1"/>
                  </a:solidFill>
                </a:rPr>
                <a:t>Lick</a:t>
              </a:r>
              <a:endParaRPr lang="en-GB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241016" y="1714002"/>
            <a:ext cx="1735461" cy="1870907"/>
            <a:chOff x="2218315" y="3382208"/>
            <a:chExt cx="1530000" cy="1593908"/>
          </a:xfrm>
        </p:grpSpPr>
        <p:pic>
          <p:nvPicPr>
            <p:cNvPr id="13" name="Picture 12" descr="wht_pic.jpg"/>
            <p:cNvPicPr>
              <a:picLocks noChangeAspect="1"/>
            </p:cNvPicPr>
            <p:nvPr/>
          </p:nvPicPr>
          <p:blipFill>
            <a:blip r:embed="rId6"/>
            <a:srcRect l="16002" t="3236" r="20574" b="3236"/>
            <a:stretch>
              <a:fillRect/>
            </a:stretch>
          </p:blipFill>
          <p:spPr>
            <a:xfrm>
              <a:off x="2218315" y="3382208"/>
              <a:ext cx="1530000" cy="159390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638262" y="3382209"/>
              <a:ext cx="4360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GB" sz="2200" b="1" dirty="0" smtClean="0">
                  <a:solidFill>
                    <a:schemeClr val="bg1"/>
                  </a:solidFill>
                </a:rPr>
                <a:t>WHT</a:t>
              </a:r>
              <a:endParaRPr lang="en-GB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16410" y="1219977"/>
            <a:ext cx="1530000" cy="1429479"/>
            <a:chOff x="-1616564" y="3170647"/>
            <a:chExt cx="1530000" cy="1429479"/>
          </a:xfrm>
        </p:grpSpPr>
        <p:pic>
          <p:nvPicPr>
            <p:cNvPr id="9" name="Picture 8" descr="p200_pic"/>
            <p:cNvPicPr>
              <a:picLocks noChangeAspect="1"/>
            </p:cNvPicPr>
            <p:nvPr/>
          </p:nvPicPr>
          <p:blipFill>
            <a:blip r:embed="rId7"/>
            <a:srcRect l="8521" r="5681"/>
            <a:stretch>
              <a:fillRect/>
            </a:stretch>
          </p:blipFill>
          <p:spPr>
            <a:xfrm>
              <a:off x="-1616564" y="3170647"/>
              <a:ext cx="1530000" cy="142947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-1428986" y="3187009"/>
              <a:ext cx="4360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GB" sz="2200" b="1" dirty="0" smtClean="0">
                  <a:solidFill>
                    <a:schemeClr val="bg1"/>
                  </a:solidFill>
                </a:rPr>
                <a:t>P200</a:t>
              </a:r>
              <a:endParaRPr lang="en-GB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4212" y="2682120"/>
            <a:ext cx="1530000" cy="1394301"/>
            <a:chOff x="314212" y="4960959"/>
            <a:chExt cx="1530000" cy="1394301"/>
          </a:xfrm>
        </p:grpSpPr>
        <p:pic>
          <p:nvPicPr>
            <p:cNvPr id="7" name="Picture 6" descr="ft_pic.jpg"/>
            <p:cNvPicPr>
              <a:picLocks noChangeAspect="1"/>
            </p:cNvPicPr>
            <p:nvPr/>
          </p:nvPicPr>
          <p:blipFill>
            <a:blip r:embed="rId8"/>
            <a:srcRect l="2625" r="23622"/>
            <a:stretch>
              <a:fillRect/>
            </a:stretch>
          </p:blipFill>
          <p:spPr>
            <a:xfrm>
              <a:off x="314212" y="4976116"/>
              <a:ext cx="1530000" cy="137914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147923" y="4960959"/>
              <a:ext cx="4360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GB" sz="2200" b="1" dirty="0" err="1" smtClean="0">
                  <a:solidFill>
                    <a:schemeClr val="bg1"/>
                  </a:solidFill>
                </a:rPr>
                <a:t>Faulkes</a:t>
              </a:r>
              <a:endParaRPr lang="en-GB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14212" y="4098167"/>
            <a:ext cx="1530000" cy="1325521"/>
            <a:chOff x="2218315" y="5165079"/>
            <a:chExt cx="1530000" cy="1325521"/>
          </a:xfrm>
        </p:grpSpPr>
        <p:pic>
          <p:nvPicPr>
            <p:cNvPr id="8" name="Picture 7" descr="p60_pic.jpg"/>
            <p:cNvPicPr>
              <a:picLocks noChangeAspect="1"/>
            </p:cNvPicPr>
            <p:nvPr/>
          </p:nvPicPr>
          <p:blipFill>
            <a:blip r:embed="rId9"/>
            <a:srcRect l="9744" r="19488" b="7977"/>
            <a:stretch>
              <a:fillRect/>
            </a:stretch>
          </p:blipFill>
          <p:spPr>
            <a:xfrm>
              <a:off x="2218315" y="5165079"/>
              <a:ext cx="1530000" cy="132552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420253" y="5165079"/>
              <a:ext cx="4360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GB" sz="2200" b="1" dirty="0" smtClean="0">
                  <a:solidFill>
                    <a:schemeClr val="bg1"/>
                  </a:solidFill>
                </a:rPr>
                <a:t>P60</a:t>
              </a:r>
              <a:endParaRPr lang="en-GB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04399" y="5514803"/>
            <a:ext cx="1545216" cy="1254013"/>
            <a:chOff x="4029901" y="5239070"/>
            <a:chExt cx="1545216" cy="1254013"/>
          </a:xfrm>
        </p:grpSpPr>
        <p:pic>
          <p:nvPicPr>
            <p:cNvPr id="24" name="Picture 23" descr="vlt_pic.jpg"/>
            <p:cNvPicPr>
              <a:picLocks noChangeAspect="1"/>
            </p:cNvPicPr>
            <p:nvPr/>
          </p:nvPicPr>
          <p:blipFill>
            <a:blip r:embed="rId10"/>
            <a:srcRect r="19931" b="2492"/>
            <a:stretch>
              <a:fillRect/>
            </a:stretch>
          </p:blipFill>
          <p:spPr>
            <a:xfrm>
              <a:off x="4029901" y="5239070"/>
              <a:ext cx="1545216" cy="125401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692170" y="5258218"/>
              <a:ext cx="4360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GB" sz="2200" b="1" dirty="0" smtClean="0">
                  <a:solidFill>
                    <a:schemeClr val="bg1"/>
                  </a:solidFill>
                </a:rPr>
                <a:t>ESO</a:t>
              </a:r>
              <a:endParaRPr lang="en-GB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979715" y="5537088"/>
            <a:ext cx="1530412" cy="1196148"/>
            <a:chOff x="7459195" y="5312499"/>
            <a:chExt cx="1530412" cy="1196148"/>
          </a:xfrm>
        </p:grpSpPr>
        <p:pic>
          <p:nvPicPr>
            <p:cNvPr id="23" name="Picture 22" descr="gemini_pic.jpg"/>
            <p:cNvPicPr>
              <a:picLocks noChangeAspect="1"/>
            </p:cNvPicPr>
            <p:nvPr/>
          </p:nvPicPr>
          <p:blipFill>
            <a:blip r:embed="rId11"/>
            <a:srcRect l="12180" t="11672" r="12180"/>
            <a:stretch>
              <a:fillRect/>
            </a:stretch>
          </p:blipFill>
          <p:spPr>
            <a:xfrm>
              <a:off x="7459195" y="5321901"/>
              <a:ext cx="1530412" cy="118674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720496" y="5312499"/>
              <a:ext cx="4360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GB" sz="2200" b="1" dirty="0" smtClean="0">
                  <a:solidFill>
                    <a:schemeClr val="bg1"/>
                  </a:solidFill>
                </a:rPr>
                <a:t>Gemini</a:t>
              </a:r>
              <a:endParaRPr lang="en-GB" sz="2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948792" y="1035247"/>
            <a:ext cx="30435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Large programmes on many facilities, </a:t>
            </a:r>
            <a:r>
              <a:rPr lang="en-GB" sz="2000" b="1" dirty="0" smtClean="0"/>
              <a:t>including substantial UK </a:t>
            </a:r>
            <a:r>
              <a:rPr lang="en-GB" sz="2000" b="1" dirty="0" smtClean="0"/>
              <a:t>involvement</a:t>
            </a:r>
          </a:p>
          <a:p>
            <a:pPr algn="ctr"/>
            <a:endParaRPr lang="en-GB" sz="2000" b="1" dirty="0" smtClean="0"/>
          </a:p>
          <a:p>
            <a:pPr algn="ctr"/>
            <a:r>
              <a:rPr lang="en-GB" sz="2000" b="1" i="1" dirty="0" smtClean="0"/>
              <a:t>4m-class telescopes are the work-horse facilities doing the bulk of the identification and follow-up work</a:t>
            </a:r>
          </a:p>
          <a:p>
            <a:pPr algn="ctr"/>
            <a:endParaRPr lang="en-GB" sz="2000" b="1" dirty="0" smtClean="0"/>
          </a:p>
          <a:p>
            <a:pPr algn="ctr"/>
            <a:r>
              <a:rPr lang="en-GB" sz="2000" b="1" dirty="0" smtClean="0"/>
              <a:t>PTF and PS1 UK groups have joined forces for large WHT programme</a:t>
            </a:r>
            <a:endParaRPr lang="en-GB" sz="20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337227" y="778143"/>
            <a:ext cx="1621391" cy="4270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Photometry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125019" y="778143"/>
            <a:ext cx="1621391" cy="4270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Spectroscopy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258"/>
            <a:ext cx="8229600" cy="575879"/>
          </a:xfrm>
        </p:spPr>
        <p:txBody>
          <a:bodyPr>
            <a:noAutofit/>
          </a:bodyPr>
          <a:lstStyle/>
          <a:p>
            <a:r>
              <a:rPr lang="en-US" sz="3600" dirty="0" smtClean="0"/>
              <a:t>Current WHT </a:t>
            </a:r>
            <a:r>
              <a:rPr lang="en-US" sz="3600" dirty="0" err="1" smtClean="0"/>
              <a:t>P</a:t>
            </a:r>
            <a:r>
              <a:rPr lang="en-US" sz="3600" dirty="0" err="1" smtClean="0"/>
              <a:t>rogramme</a:t>
            </a:r>
            <a:r>
              <a:rPr lang="en-US" sz="3600" dirty="0" smtClean="0"/>
              <a:t> (PTF+PS1)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3302"/>
            <a:ext cx="8229600" cy="52505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Good example of how transient follow-up is currently done</a:t>
            </a:r>
          </a:p>
          <a:p>
            <a:r>
              <a:rPr lang="en-US" sz="2400" dirty="0" smtClean="0"/>
              <a:t>Classically scheduled as 6n 09B, 10n 10A; 2n/month</a:t>
            </a:r>
          </a:p>
          <a:p>
            <a:r>
              <a:rPr lang="en-US" sz="2400" dirty="0" smtClean="0"/>
              <a:t>ISIS (some ACAM)</a:t>
            </a:r>
          </a:p>
          <a:p>
            <a:r>
              <a:rPr lang="en-US" sz="2400" dirty="0" smtClean="0"/>
              <a:t>Observe ~30 targets a night</a:t>
            </a:r>
          </a:p>
          <a:p>
            <a:pPr lvl="1"/>
            <a:r>
              <a:rPr lang="en-US" sz="2000" dirty="0" smtClean="0"/>
              <a:t>Two surveys means it is </a:t>
            </a:r>
            <a:r>
              <a:rPr lang="en-US" sz="2000" i="1" dirty="0" smtClean="0"/>
              <a:t>very</a:t>
            </a:r>
            <a:r>
              <a:rPr lang="en-US" sz="2000" dirty="0" smtClean="0"/>
              <a:t> unlikely there are no targets to follow</a:t>
            </a:r>
          </a:p>
          <a:p>
            <a:r>
              <a:rPr lang="en-US" sz="2400" dirty="0" smtClean="0"/>
              <a:t>Used for:</a:t>
            </a:r>
          </a:p>
          <a:p>
            <a:pPr lvl="1"/>
            <a:r>
              <a:rPr lang="en-US" sz="2000" dirty="0" smtClean="0"/>
              <a:t>S</a:t>
            </a:r>
            <a:r>
              <a:rPr lang="en-US" sz="2000" dirty="0" smtClean="0"/>
              <a:t>pectroscopic confirmation (50%)</a:t>
            </a:r>
          </a:p>
          <a:p>
            <a:pPr lvl="1"/>
            <a:r>
              <a:rPr lang="en-US" sz="2000" dirty="0" smtClean="0"/>
              <a:t>M</a:t>
            </a:r>
            <a:r>
              <a:rPr lang="en-US" sz="2000" dirty="0" smtClean="0"/>
              <a:t>onitoring of previously confirmed targets (50%)</a:t>
            </a:r>
          </a:p>
          <a:p>
            <a:r>
              <a:rPr lang="en-US" sz="2400" dirty="0" smtClean="0"/>
              <a:t>Time is in conjunction with:</a:t>
            </a:r>
          </a:p>
          <a:p>
            <a:pPr lvl="1"/>
            <a:r>
              <a:rPr lang="en-US" sz="2000" dirty="0" smtClean="0"/>
              <a:t>4m time provided by other collaboration members (Lick, P200, …)</a:t>
            </a:r>
          </a:p>
          <a:p>
            <a:pPr lvl="1"/>
            <a:r>
              <a:rPr lang="en-US" sz="2000" dirty="0" smtClean="0"/>
              <a:t>A very few </a:t>
            </a:r>
            <a:r>
              <a:rPr lang="en-US" sz="2000" dirty="0" err="1" smtClean="0"/>
              <a:t>ToOs</a:t>
            </a:r>
            <a:r>
              <a:rPr lang="en-US" sz="2000" dirty="0" smtClean="0"/>
              <a:t> on queue-scheduled 8m’s</a:t>
            </a:r>
          </a:p>
          <a:p>
            <a:r>
              <a:rPr lang="en-US" sz="2400" dirty="0" smtClean="0"/>
              <a:t>WHT time is a major contributor to both PTF &amp; PS1 follow-up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20" y="240618"/>
            <a:ext cx="8583960" cy="405775"/>
          </a:xfrm>
        </p:spPr>
        <p:txBody>
          <a:bodyPr>
            <a:noAutofit/>
          </a:bodyPr>
          <a:lstStyle/>
          <a:p>
            <a:r>
              <a:rPr lang="en-US" sz="3600" dirty="0" smtClean="0"/>
              <a:t>New explosion types: PTF09dav – a mystery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40" y="829044"/>
            <a:ext cx="4114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Confirmed with WHT Aug 09</a:t>
            </a:r>
          </a:p>
          <a:p>
            <a:r>
              <a:rPr lang="en-US" sz="2400" dirty="0" smtClean="0"/>
              <a:t>40kpc from putative host</a:t>
            </a:r>
          </a:p>
          <a:p>
            <a:r>
              <a:rPr lang="en-US" sz="2400" dirty="0" smtClean="0"/>
              <a:t>Faint – M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=-15.6</a:t>
            </a:r>
          </a:p>
          <a:p>
            <a:r>
              <a:rPr lang="en-US" sz="2400" dirty="0" smtClean="0"/>
              <a:t>Fast – 1 </a:t>
            </a:r>
            <a:r>
              <a:rPr lang="en-US" sz="2400" dirty="0" err="1" smtClean="0"/>
              <a:t>mag</a:t>
            </a:r>
            <a:r>
              <a:rPr lang="en-US" sz="2400" dirty="0" smtClean="0"/>
              <a:t> in 10 days </a:t>
            </a:r>
            <a:r>
              <a:rPr lang="en-US" sz="1800" dirty="0" smtClean="0"/>
              <a:t>(required rapid follow-up)</a:t>
            </a:r>
          </a:p>
          <a:p>
            <a:r>
              <a:rPr lang="en-US" sz="2400" dirty="0" smtClean="0"/>
              <a:t>Similar to 1991bg but with He and H in nebular phase</a:t>
            </a:r>
          </a:p>
          <a:p>
            <a:endParaRPr lang="en-US" sz="2400" dirty="0"/>
          </a:p>
        </p:txBody>
      </p:sp>
      <p:pic>
        <p:nvPicPr>
          <p:cNvPr id="4" name="Picture 3" descr="09davhos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9" y="4038137"/>
            <a:ext cx="4474833" cy="2717803"/>
          </a:xfrm>
          <a:prstGeom prst="rect">
            <a:avLst/>
          </a:prstGeom>
        </p:spPr>
      </p:pic>
      <p:pic>
        <p:nvPicPr>
          <p:cNvPr id="5" name="Picture 4" descr="09davspectra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640" y="795025"/>
            <a:ext cx="4926360" cy="2396956"/>
          </a:xfrm>
          <a:prstGeom prst="rect">
            <a:avLst/>
          </a:prstGeom>
        </p:spPr>
      </p:pic>
      <p:pic>
        <p:nvPicPr>
          <p:cNvPr id="6" name="Picture 5" descr="09davlc.jpg"/>
          <p:cNvPicPr>
            <a:picLocks noChangeAspect="1"/>
          </p:cNvPicPr>
          <p:nvPr/>
        </p:nvPicPr>
        <p:blipFill>
          <a:blip r:embed="rId4"/>
          <a:srcRect l="4921" t="1640" r="2461" b="3281"/>
          <a:stretch>
            <a:fillRect/>
          </a:stretch>
        </p:blipFill>
        <p:spPr>
          <a:xfrm>
            <a:off x="4422460" y="3226001"/>
            <a:ext cx="4588498" cy="35327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94039" y="4140197"/>
            <a:ext cx="1579030" cy="4572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25266" y="4478868"/>
            <a:ext cx="1452035" cy="5164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78" y="109020"/>
            <a:ext cx="4330347" cy="832637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New explosion types: “Super-</a:t>
            </a:r>
            <a:r>
              <a:rPr lang="en-GB" sz="3200" dirty="0" err="1" smtClean="0"/>
              <a:t>duper”novae</a:t>
            </a:r>
            <a:endParaRPr lang="en-GB" sz="3200" dirty="0"/>
          </a:p>
        </p:txBody>
      </p:sp>
      <p:pic>
        <p:nvPicPr>
          <p:cNvPr id="4" name="Content Placeholder 3" descr="ptf_quimbytransients_pic.tif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83125" y="-12321"/>
            <a:ext cx="4617456" cy="6820278"/>
          </a:xfrm>
        </p:spPr>
      </p:pic>
      <p:sp>
        <p:nvSpPr>
          <p:cNvPr id="5" name="Rounded Rectangle 4"/>
          <p:cNvSpPr/>
          <p:nvPr/>
        </p:nvSpPr>
        <p:spPr>
          <a:xfrm>
            <a:off x="152778" y="871530"/>
            <a:ext cx="4330347" cy="479372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3 peculiar </a:t>
            </a:r>
            <a:r>
              <a:rPr lang="en-US" sz="2000" dirty="0" err="1" smtClean="0">
                <a:solidFill>
                  <a:schemeClr val="tx1"/>
                </a:solidFill>
              </a:rPr>
              <a:t>SNe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Ic</a:t>
            </a:r>
            <a:r>
              <a:rPr lang="en-US" sz="2000" dirty="0" smtClean="0">
                <a:solidFill>
                  <a:schemeClr val="tx1"/>
                </a:solidFill>
              </a:rPr>
              <a:t> found in PTF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</a:t>
            </a:r>
            <a:r>
              <a:rPr lang="en-US" sz="2000" dirty="0" smtClean="0">
                <a:solidFill>
                  <a:schemeClr val="tx1"/>
                </a:solidFill>
              </a:rPr>
              <a:t>ow</a:t>
            </a:r>
            <a:r>
              <a:rPr lang="en-US" sz="2000" dirty="0" smtClean="0">
                <a:solidFill>
                  <a:schemeClr val="tx1"/>
                </a:solidFill>
              </a:rPr>
              <a:t>-luminosity </a:t>
            </a:r>
            <a:r>
              <a:rPr lang="en-US" sz="2000" dirty="0" smtClean="0">
                <a:solidFill>
                  <a:schemeClr val="tx1"/>
                </a:solidFill>
              </a:rPr>
              <a:t>hosts; low </a:t>
            </a:r>
            <a:r>
              <a:rPr lang="en-US" sz="2000" dirty="0" smtClean="0">
                <a:solidFill>
                  <a:schemeClr val="tx1"/>
                </a:solidFill>
              </a:rPr>
              <a:t>metallicity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Reach -23 absolute – nearly 50 times brighter than a SN </a:t>
            </a:r>
            <a:r>
              <a:rPr lang="en-US" sz="2000" dirty="0" err="1" smtClean="0">
                <a:solidFill>
                  <a:schemeClr val="tx1"/>
                </a:solidFill>
              </a:rPr>
              <a:t>Ia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Very slow 50d rise to maximum; UV bright 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6" name="Content Placeholder 3" descr="ptf_quimbylcs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505" y="3905653"/>
            <a:ext cx="3962115" cy="2841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2831</TotalTime>
  <Words>1230</Words>
  <Application>Microsoft Macintosh PowerPoint</Application>
  <PresentationFormat>On-screen Show (4:3)</PresentationFormat>
  <Paragraphs>180</Paragraphs>
  <Slides>18</Slides>
  <Notes>1</Notes>
  <HiddenSlides>4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Follow-up of Wide-Field Transient Surveys</vt:lpstr>
      <vt:lpstr>Wide-field transient surveys</vt:lpstr>
      <vt:lpstr>PTF: Palomar 48in (1.2m) + CFH12k camera</vt:lpstr>
      <vt:lpstr>Slide 4</vt:lpstr>
      <vt:lpstr>Current status</vt:lpstr>
      <vt:lpstr>Follow-up is the key</vt:lpstr>
      <vt:lpstr>Current WHT Programme (PTF+PS1)</vt:lpstr>
      <vt:lpstr>New explosion types: PTF09dav – a mystery</vt:lpstr>
      <vt:lpstr>New explosion types: “Super-duper”novae</vt:lpstr>
      <vt:lpstr>Spectra (again, from WHT)</vt:lpstr>
      <vt:lpstr>SN2009kf : a UV bright type II </vt:lpstr>
      <vt:lpstr>Future WHT for transient follow-up?</vt:lpstr>
      <vt:lpstr>New Instrumentation?</vt:lpstr>
      <vt:lpstr>Summary</vt:lpstr>
      <vt:lpstr>Slide 15</vt:lpstr>
      <vt:lpstr>SN cosmology – SN brightness depends on host</vt:lpstr>
      <vt:lpstr>Supernova zoo homepage</vt:lpstr>
      <vt:lpstr>Trial in October 2009</vt:lpstr>
    </vt:vector>
  </TitlesOfParts>
  <Company>University of Oxford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Casper Admin</dc:creator>
  <cp:lastModifiedBy>Mark Sullivan</cp:lastModifiedBy>
  <cp:revision>113</cp:revision>
  <dcterms:created xsi:type="dcterms:W3CDTF">2010-03-21T12:42:11Z</dcterms:created>
  <dcterms:modified xsi:type="dcterms:W3CDTF">2010-03-22T08:33:26Z</dcterms:modified>
</cp:coreProperties>
</file>