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89" r:id="rId3"/>
    <p:sldId id="290" r:id="rId4"/>
    <p:sldId id="257" r:id="rId5"/>
    <p:sldId id="288" r:id="rId6"/>
    <p:sldId id="259" r:id="rId7"/>
    <p:sldId id="261" r:id="rId8"/>
    <p:sldId id="262" r:id="rId9"/>
    <p:sldId id="260" r:id="rId10"/>
    <p:sldId id="263" r:id="rId11"/>
    <p:sldId id="286" r:id="rId12"/>
    <p:sldId id="258" r:id="rId13"/>
    <p:sldId id="287" r:id="rId14"/>
    <p:sldId id="264" r:id="rId15"/>
    <p:sldId id="265" r:id="rId16"/>
    <p:sldId id="266" r:id="rId17"/>
    <p:sldId id="276" r:id="rId18"/>
    <p:sldId id="267" r:id="rId19"/>
    <p:sldId id="277" r:id="rId20"/>
    <p:sldId id="268" r:id="rId21"/>
    <p:sldId id="269" r:id="rId22"/>
    <p:sldId id="270" r:id="rId23"/>
    <p:sldId id="272" r:id="rId24"/>
    <p:sldId id="274" r:id="rId25"/>
    <p:sldId id="284" r:id="rId26"/>
    <p:sldId id="281" r:id="rId27"/>
    <p:sldId id="282" r:id="rId28"/>
    <p:sldId id="283" r:id="rId29"/>
    <p:sldId id="285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25D6FF-DB33-2C4D-BABE-2E131DD52A9F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D58ED-C148-3843-B98E-DFD76D0A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Clusters of galaxies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a wide-field multi-IFU spectrograph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profiles</a:t>
            </a:r>
          </a:p>
          <a:p>
            <a:r>
              <a:rPr lang="en-US" dirty="0" smtClean="0"/>
              <a:t>Galaxy properties</a:t>
            </a:r>
          </a:p>
          <a:p>
            <a:pPr lvl="1"/>
            <a:r>
              <a:rPr lang="en-US" dirty="0" smtClean="0"/>
              <a:t>Luminosity function</a:t>
            </a:r>
          </a:p>
          <a:p>
            <a:pPr lvl="1"/>
            <a:r>
              <a:rPr lang="en-US" dirty="0" smtClean="0"/>
              <a:t>Stellar content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Evolution with </a:t>
            </a:r>
            <a:r>
              <a:rPr lang="en-US" dirty="0" err="1" smtClean="0">
                <a:solidFill>
                  <a:srgbClr val="000090"/>
                </a:solidFill>
              </a:rPr>
              <a:t>redshift</a:t>
            </a:r>
            <a:r>
              <a:rPr lang="en-US" dirty="0" smtClean="0">
                <a:solidFill>
                  <a:srgbClr val="000090"/>
                </a:solidFill>
              </a:rPr>
              <a:t> of these properties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Effect of environment upon galaxy: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Morphology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Current star formation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Dynamical state (e.g. tidal truncation)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Necessity of low </a:t>
            </a:r>
            <a:r>
              <a:rPr lang="en-US" dirty="0" err="1" smtClean="0"/>
              <a:t>redshift</a:t>
            </a:r>
            <a:r>
              <a:rPr lang="en-US" dirty="0" smtClean="0"/>
              <a:t> samples in clusters of all types.</a:t>
            </a:r>
          </a:p>
          <a:p>
            <a:r>
              <a:rPr lang="en-US" dirty="0" smtClean="0"/>
              <a:t>Easy to get 8-10 </a:t>
            </a:r>
            <a:r>
              <a:rPr lang="en-US" dirty="0" err="1" smtClean="0"/>
              <a:t>m</a:t>
            </a:r>
            <a:r>
              <a:rPr lang="en-US" dirty="0" smtClean="0"/>
              <a:t> time for high-</a:t>
            </a:r>
            <a:r>
              <a:rPr lang="en-US" dirty="0" err="1" smtClean="0"/>
              <a:t>redshift</a:t>
            </a:r>
            <a:r>
              <a:rPr lang="en-US" dirty="0" smtClean="0"/>
              <a:t> clusters, but not for the </a:t>
            </a:r>
            <a:r>
              <a:rPr lang="en-US" b="1" dirty="0" smtClean="0">
                <a:solidFill>
                  <a:srgbClr val="000090"/>
                </a:solidFill>
              </a:rPr>
              <a:t>vital</a:t>
            </a:r>
            <a:r>
              <a:rPr lang="en-US" b="1" dirty="0" smtClean="0"/>
              <a:t> </a:t>
            </a:r>
            <a:r>
              <a:rPr lang="en-US" dirty="0" smtClean="0"/>
              <a:t>low-</a:t>
            </a:r>
            <a:r>
              <a:rPr lang="en-US" dirty="0" err="1" smtClean="0"/>
              <a:t>redshift</a:t>
            </a:r>
            <a:r>
              <a:rPr lang="en-US" dirty="0" smtClean="0"/>
              <a:t> comparisons.</a:t>
            </a:r>
          </a:p>
          <a:p>
            <a:r>
              <a:rPr lang="en-US" dirty="0" smtClean="0"/>
              <a:t>WHT is best employed making sure we understand the low-</a:t>
            </a:r>
            <a:r>
              <a:rPr lang="en-US" dirty="0" err="1" smtClean="0"/>
              <a:t>redshift</a:t>
            </a:r>
            <a:r>
              <a:rPr lang="en-US" dirty="0" smtClean="0"/>
              <a:t> population.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496"/>
          </a:xfrm>
        </p:spPr>
        <p:txBody>
          <a:bodyPr/>
          <a:lstStyle/>
          <a:p>
            <a:r>
              <a:rPr lang="en-US" dirty="0" smtClean="0"/>
              <a:t>Science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01"/>
            <a:ext cx="8229600" cy="50392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Absorption lines </a:t>
            </a:r>
          </a:p>
          <a:p>
            <a:pPr lvl="1"/>
            <a:r>
              <a:rPr lang="en-US" dirty="0" smtClean="0"/>
              <a:t>Spatially resolved kinematics</a:t>
            </a:r>
          </a:p>
          <a:p>
            <a:pPr lvl="2"/>
            <a:r>
              <a:rPr lang="en-US" dirty="0" smtClean="0"/>
              <a:t>Velocity (for </a:t>
            </a:r>
            <a:r>
              <a:rPr lang="en-US" dirty="0" err="1" smtClean="0"/>
              <a:t>membership),Velocity</a:t>
            </a:r>
            <a:r>
              <a:rPr lang="en-US" dirty="0" smtClean="0"/>
              <a:t> dispersions, Fundamental Plane</a:t>
            </a:r>
          </a:p>
          <a:p>
            <a:pPr lvl="1"/>
            <a:r>
              <a:rPr lang="en-US" dirty="0" smtClean="0"/>
              <a:t>Line strengths</a:t>
            </a:r>
          </a:p>
          <a:p>
            <a:pPr lvl="2"/>
            <a:r>
              <a:rPr lang="en-US" dirty="0" smtClean="0"/>
              <a:t>Ages, </a:t>
            </a:r>
            <a:r>
              <a:rPr lang="en-US" dirty="0" err="1" smtClean="0"/>
              <a:t>metallicity</a:t>
            </a:r>
            <a:r>
              <a:rPr lang="en-US" dirty="0" smtClean="0"/>
              <a:t>, epoch of last star formation, ”Z-planes”</a:t>
            </a:r>
          </a:p>
          <a:p>
            <a:r>
              <a:rPr lang="en-US" dirty="0" smtClean="0"/>
              <a:t>Emission lines</a:t>
            </a:r>
          </a:p>
          <a:p>
            <a:pPr lvl="1"/>
            <a:r>
              <a:rPr lang="en-US" dirty="0" smtClean="0"/>
              <a:t>Spatially resolved kinematics</a:t>
            </a:r>
          </a:p>
          <a:p>
            <a:pPr lvl="2"/>
            <a:r>
              <a:rPr lang="en-US" dirty="0" smtClean="0"/>
              <a:t>Tully-Fisher relation</a:t>
            </a:r>
          </a:p>
          <a:p>
            <a:pPr lvl="2"/>
            <a:r>
              <a:rPr lang="en-US" dirty="0" smtClean="0"/>
              <a:t>Ram pressure or tidally induced star formation</a:t>
            </a:r>
          </a:p>
          <a:p>
            <a:pPr lvl="1"/>
            <a:r>
              <a:rPr lang="en-US" dirty="0" smtClean="0"/>
              <a:t>Fluxes or equivalent widths</a:t>
            </a:r>
          </a:p>
          <a:p>
            <a:pPr lvl="2"/>
            <a:r>
              <a:rPr lang="en-US" dirty="0" err="1" smtClean="0"/>
              <a:t>Metallicity</a:t>
            </a:r>
            <a:r>
              <a:rPr lang="en-US" dirty="0" smtClean="0"/>
              <a:t> in galaxies and intra-cluster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from recent work</a:t>
            </a:r>
          </a:p>
          <a:p>
            <a:r>
              <a:rPr lang="en-US" dirty="0" smtClean="0"/>
              <a:t>How can WHT contribute when there are larger telescopes around?</a:t>
            </a:r>
          </a:p>
          <a:p>
            <a:r>
              <a:rPr lang="en-US" dirty="0" smtClean="0"/>
              <a:t>What are the requirements?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680"/>
            <a:ext cx="9144000" cy="10248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Fundamental plane and Faber-Jackson relation of dwarfs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3436" y="6483421"/>
            <a:ext cx="49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Ehsan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Kourkchi</a:t>
            </a:r>
            <a:r>
              <a:rPr lang="en-US" dirty="0" smtClean="0">
                <a:solidFill>
                  <a:srgbClr val="660066"/>
                </a:solidFill>
              </a:rPr>
              <a:t> et al. – Keck/DEIMOS data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7" name="Content Placeholder 5" descr="Ehsan_FP.png"/>
          <p:cNvPicPr>
            <a:picLocks noGrp="1" noChangeAspect="1"/>
          </p:cNvPicPr>
          <p:nvPr/>
        </p:nvPicPr>
        <p:blipFill>
          <a:blip r:embed="rId2"/>
          <a:srcRect l="-21234" r="-21234"/>
          <a:stretch>
            <a:fillRect/>
          </a:stretch>
        </p:blipFill>
        <p:spPr>
          <a:xfrm>
            <a:off x="217100" y="1732612"/>
            <a:ext cx="8796639" cy="475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680"/>
            <a:ext cx="9144000" cy="10248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Fundamental plane and Faber-Jackson relation of dwarfs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3436" y="6483421"/>
            <a:ext cx="49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Ehsan</a:t>
            </a:r>
            <a:r>
              <a:rPr lang="en-US" dirty="0" smtClean="0"/>
              <a:t> </a:t>
            </a:r>
            <a:r>
              <a:rPr lang="en-US" dirty="0" err="1" smtClean="0"/>
              <a:t>Kourkchi</a:t>
            </a:r>
            <a:r>
              <a:rPr lang="en-US" dirty="0" smtClean="0"/>
              <a:t> et al. – Keck/DEIMOS data</a:t>
            </a:r>
            <a:endParaRPr lang="en-US" dirty="0"/>
          </a:p>
        </p:txBody>
      </p:sp>
      <p:pic>
        <p:nvPicPr>
          <p:cNvPr id="6" name="Picture 5" descr="Ehsan_fig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2" y="1461645"/>
            <a:ext cx="7272307" cy="5396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FP/FJ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σ</a:t>
            </a:r>
            <a:r>
              <a:rPr lang="en-US" dirty="0" smtClean="0"/>
              <a:t> down to 20 km/</a:t>
            </a:r>
            <a:r>
              <a:rPr lang="en-US" dirty="0" err="1" smtClean="0"/>
              <a:t>s</a:t>
            </a:r>
            <a:r>
              <a:rPr lang="en-US" dirty="0" smtClean="0"/>
              <a:t> requires R ~ 5000 - 7000</a:t>
            </a:r>
          </a:p>
          <a:p>
            <a:r>
              <a:rPr lang="en-US" dirty="0" err="1" smtClean="0"/>
              <a:t>λrange</a:t>
            </a:r>
            <a:r>
              <a:rPr lang="en-US" dirty="0" smtClean="0"/>
              <a:t> 820 – 870 nm and/or 480 – 570 nm </a:t>
            </a:r>
          </a:p>
          <a:p>
            <a:r>
              <a:rPr lang="en-US" dirty="0" smtClean="0"/>
              <a:t>Control over aperture corrections</a:t>
            </a:r>
          </a:p>
          <a:p>
            <a:r>
              <a:rPr lang="en-US" dirty="0" smtClean="0"/>
              <a:t>IFU aperture ~ 10 </a:t>
            </a:r>
            <a:r>
              <a:rPr lang="en-US" dirty="0" err="1" smtClean="0"/>
              <a:t>arcsec</a:t>
            </a:r>
            <a:r>
              <a:rPr lang="en-US" dirty="0" smtClean="0"/>
              <a:t> for comparison with Keck etc. observations of clusters at Z ~ 0.5 - 0.8</a:t>
            </a:r>
          </a:p>
          <a:p>
            <a:r>
              <a:rPr lang="en-US" dirty="0" smtClean="0"/>
              <a:t>Samples of tens of galaxies (not hundreds)</a:t>
            </a:r>
          </a:p>
          <a:p>
            <a:r>
              <a:rPr lang="en-US" dirty="0" smtClean="0"/>
              <a:t>Exposures of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311"/>
          </a:xfrm>
        </p:spPr>
        <p:txBody>
          <a:bodyPr/>
          <a:lstStyle/>
          <a:p>
            <a:r>
              <a:rPr lang="en-US" dirty="0" smtClean="0"/>
              <a:t>Stellar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311"/>
            <a:ext cx="8229600" cy="12918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Estimate 3 parameters: weighted age; [Z/H]; [</a:t>
            </a:r>
            <a:r>
              <a:rPr lang="en-US" sz="2000" dirty="0" err="1" smtClean="0"/>
              <a:t>α</a:t>
            </a:r>
            <a:r>
              <a:rPr lang="en-US" sz="2000" dirty="0" smtClean="0"/>
              <a:t>/Fe] (or [E/Fe]) by fitting line pairs of index measurements onto model grids.</a:t>
            </a:r>
          </a:p>
          <a:p>
            <a:r>
              <a:rPr lang="en-US" sz="2000" dirty="0" smtClean="0"/>
              <a:t>[</a:t>
            </a:r>
            <a:r>
              <a:rPr lang="en-US" sz="2000" dirty="0" err="1" smtClean="0"/>
              <a:t>α</a:t>
            </a:r>
            <a:r>
              <a:rPr lang="en-US" sz="2000" dirty="0" smtClean="0"/>
              <a:t>/Fe] tells you something about the timescale of star formation.</a:t>
            </a:r>
            <a:endParaRPr lang="en-US" sz="2000" dirty="0"/>
          </a:p>
        </p:txBody>
      </p:sp>
      <p:pic>
        <p:nvPicPr>
          <p:cNvPr id="4" name="Picture 3" descr="Tra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084"/>
            <a:ext cx="9144000" cy="4485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147" y="2372084"/>
            <a:ext cx="197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Keck/LRIS data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077" y="3343512"/>
            <a:ext cx="119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Scaled Solar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4055" y="5655747"/>
            <a:ext cx="165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[E/Fe] = +0.3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99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– Star formation ceased more recently in the outer parts of Coma</a:t>
            </a:r>
            <a:endParaRPr lang="en-US" sz="3200" dirty="0"/>
          </a:p>
        </p:txBody>
      </p:sp>
      <p:pic>
        <p:nvPicPr>
          <p:cNvPr id="4" name="Picture 3" descr="Hectospec_hb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759200" cy="3568700"/>
          </a:xfrm>
          <a:prstGeom prst="rect">
            <a:avLst/>
          </a:prstGeom>
        </p:spPr>
      </p:pic>
      <p:pic>
        <p:nvPicPr>
          <p:cNvPr id="5" name="Content Placeholder 3" descr="Hectospec_age.png"/>
          <p:cNvPicPr>
            <a:picLocks noGrp="1" noChangeAspect="1"/>
          </p:cNvPicPr>
          <p:nvPr/>
        </p:nvPicPr>
        <p:blipFill>
          <a:blip r:embed="rId3"/>
          <a:srcRect l="-24959" r="-24959"/>
          <a:stretch>
            <a:fillRect/>
          </a:stretch>
        </p:blipFill>
        <p:spPr>
          <a:xfrm>
            <a:off x="2443162" y="2514600"/>
            <a:ext cx="804227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0" y="5372100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Russell Smith et al. using MMT/ </a:t>
            </a:r>
            <a:r>
              <a:rPr lang="en-US" dirty="0" err="1" smtClean="0">
                <a:solidFill>
                  <a:srgbClr val="800000"/>
                </a:solidFill>
              </a:rPr>
              <a:t>Hectospec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4167"/>
          </a:xfrm>
        </p:spPr>
        <p:txBody>
          <a:bodyPr>
            <a:normAutofit/>
          </a:bodyPr>
          <a:lstStyle/>
          <a:p>
            <a:r>
              <a:rPr lang="en-US" dirty="0" smtClean="0"/>
              <a:t>Z-planes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167"/>
            <a:ext cx="8229600" cy="1836060"/>
          </a:xfrm>
        </p:spPr>
        <p:txBody>
          <a:bodyPr/>
          <a:lstStyle/>
          <a:p>
            <a:r>
              <a:rPr lang="en-US" dirty="0" smtClean="0"/>
              <a:t>4 dimensional space (age, [Z/H], [</a:t>
            </a:r>
            <a:r>
              <a:rPr lang="en-US" dirty="0" err="1" smtClean="0"/>
              <a:t>α</a:t>
            </a:r>
            <a:r>
              <a:rPr lang="en-US" dirty="0" smtClean="0"/>
              <a:t>/Fe], 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Marginalise</a:t>
            </a:r>
            <a:r>
              <a:rPr lang="en-US" dirty="0" smtClean="0"/>
              <a:t> over one parameter and then you have something which looks a bit like the FP.</a:t>
            </a:r>
            <a:endParaRPr lang="en-US" dirty="0"/>
          </a:p>
        </p:txBody>
      </p:sp>
      <p:pic>
        <p:nvPicPr>
          <p:cNvPr id="4" name="Picture 3" descr="Zpl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226"/>
            <a:ext cx="9144000" cy="4207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Clusters provide large samples of galaxies in a moderate field</a:t>
            </a:r>
          </a:p>
          <a:p>
            <a:r>
              <a:rPr lang="en-US" dirty="0" smtClean="0"/>
              <a:t>Unique perspective on the interaction of galaxies with their environment</a:t>
            </a:r>
          </a:p>
          <a:p>
            <a:r>
              <a:rPr lang="en-US" dirty="0" smtClean="0"/>
              <a:t>As they operate much as a closed box, they are useful as tracers of galaxy evolution and of cosmology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stellar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~ 1000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 range 390 – 600 nm (820 – 870 nm also useful but not vital)</a:t>
            </a:r>
          </a:p>
          <a:p>
            <a:r>
              <a:rPr lang="en-US" dirty="0" smtClean="0"/>
              <a:t>Field of view ~ 1 degree or more. </a:t>
            </a:r>
          </a:p>
          <a:p>
            <a:r>
              <a:rPr lang="en-US" dirty="0" smtClean="0"/>
              <a:t>Aperture ~ 10 </a:t>
            </a:r>
            <a:r>
              <a:rPr lang="en-US" dirty="0" err="1" smtClean="0"/>
              <a:t>arcsec</a:t>
            </a:r>
            <a:r>
              <a:rPr lang="en-US" dirty="0" smtClean="0"/>
              <a:t> if we are comparing with distant clusters</a:t>
            </a:r>
          </a:p>
          <a:p>
            <a:r>
              <a:rPr lang="en-US" dirty="0" smtClean="0"/>
              <a:t>Samples of tens to hundreds of galaxies.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0" y="0"/>
            <a:ext cx="5549900" cy="180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tidal or ram-pressure induced starbursts</a:t>
            </a:r>
            <a:endParaRPr lang="en-US" dirty="0"/>
          </a:p>
        </p:txBody>
      </p:sp>
      <p:pic>
        <p:nvPicPr>
          <p:cNvPr id="4" name="Picture 3" descr="Sak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240"/>
            <a:ext cx="3136900" cy="3049447"/>
          </a:xfrm>
          <a:prstGeom prst="rect">
            <a:avLst/>
          </a:prstGeom>
        </p:spPr>
      </p:pic>
      <p:pic>
        <p:nvPicPr>
          <p:cNvPr id="5" name="Picture 4" descr="Sakai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687"/>
            <a:ext cx="3141385" cy="3080313"/>
          </a:xfrm>
          <a:prstGeom prst="rect">
            <a:avLst/>
          </a:prstGeom>
        </p:spPr>
      </p:pic>
      <p:pic>
        <p:nvPicPr>
          <p:cNvPr id="6" name="Picture 5" descr="Sakai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799" y="1926885"/>
            <a:ext cx="4762101" cy="3356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799" y="5651500"/>
            <a:ext cx="476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Sakai et al. in </a:t>
            </a:r>
            <a:r>
              <a:rPr lang="en-US" dirty="0" err="1" smtClean="0"/>
              <a:t>Abell</a:t>
            </a:r>
            <a:r>
              <a:rPr lang="en-US" dirty="0" smtClean="0"/>
              <a:t> 1367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Anomalously metal rich starbursts?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010" y="184545"/>
            <a:ext cx="1921339" cy="36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Hα images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emission line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~ 1000 – 2000</a:t>
            </a:r>
          </a:p>
          <a:p>
            <a:r>
              <a:rPr lang="en-US" dirty="0" err="1" smtClean="0"/>
              <a:t>λrange</a:t>
            </a:r>
            <a:r>
              <a:rPr lang="en-US" dirty="0" smtClean="0"/>
              <a:t> 370 – 700 nm</a:t>
            </a:r>
          </a:p>
          <a:p>
            <a:r>
              <a:rPr lang="en-US" dirty="0" smtClean="0"/>
              <a:t>Field size ~ </a:t>
            </a:r>
            <a:r>
              <a:rPr lang="en-US" dirty="0" err="1" smtClean="0"/>
              <a:t>virial</a:t>
            </a:r>
            <a:r>
              <a:rPr lang="en-US" dirty="0" smtClean="0"/>
              <a:t> radius</a:t>
            </a:r>
          </a:p>
          <a:p>
            <a:r>
              <a:rPr lang="en-US" dirty="0" smtClean="0"/>
              <a:t>Aperture 10 - 30 </a:t>
            </a:r>
            <a:r>
              <a:rPr lang="en-US" dirty="0" err="1" smtClean="0"/>
              <a:t>arcsec</a:t>
            </a:r>
            <a:endParaRPr lang="en-US" dirty="0" smtClean="0"/>
          </a:p>
          <a:p>
            <a:r>
              <a:rPr lang="en-US" dirty="0" smtClean="0"/>
              <a:t>Samples of a few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Distant clusters (</a:t>
            </a:r>
            <a:r>
              <a:rPr lang="en-US" dirty="0" err="1" smtClean="0"/>
              <a:t>z</a:t>
            </a:r>
            <a:r>
              <a:rPr lang="en-US" dirty="0" smtClean="0"/>
              <a:t> ~ 0.3 – 0.5)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534"/>
            <a:ext cx="8229600" cy="507182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Postman et al. HST/MCT allocation</a:t>
            </a:r>
          </a:p>
          <a:p>
            <a:pPr lvl="1"/>
            <a:r>
              <a:rPr lang="en-US" dirty="0" smtClean="0"/>
              <a:t>524 orbits with ACS and WFC3</a:t>
            </a:r>
          </a:p>
          <a:p>
            <a:pPr lvl="1"/>
            <a:r>
              <a:rPr lang="en-US" dirty="0" smtClean="0"/>
              <a:t>24 clusters </a:t>
            </a:r>
            <a:r>
              <a:rPr lang="en-US" dirty="0" err="1" smtClean="0"/>
              <a:t>z</a:t>
            </a:r>
            <a:r>
              <a:rPr lang="en-US" dirty="0" smtClean="0"/>
              <a:t> ~ 0.15 – 0.9,  in 14 </a:t>
            </a:r>
            <a:r>
              <a:rPr lang="en-US" dirty="0" err="1" smtClean="0"/>
              <a:t>passbands</a:t>
            </a:r>
            <a:endParaRPr lang="en-US" dirty="0" smtClean="0"/>
          </a:p>
          <a:p>
            <a:pPr lvl="1"/>
            <a:r>
              <a:rPr lang="en-US" dirty="0" smtClean="0"/>
              <a:t>Headline science is gravitational </a:t>
            </a:r>
            <a:r>
              <a:rPr lang="en-US" dirty="0" err="1" smtClean="0"/>
              <a:t>lensing</a:t>
            </a:r>
            <a:r>
              <a:rPr lang="en-US" smtClean="0"/>
              <a:t> and </a:t>
            </a:r>
            <a:r>
              <a:rPr lang="en-US" dirty="0" smtClean="0"/>
              <a:t>supernovae, however far more interesting will be  the multiband dataset on the cluster targets themselves.</a:t>
            </a:r>
          </a:p>
          <a:p>
            <a:pPr lvl="1"/>
            <a:r>
              <a:rPr lang="en-US" dirty="0" smtClean="0"/>
              <a:t>Spectroscopic </a:t>
            </a:r>
            <a:r>
              <a:rPr lang="en-US" dirty="0" err="1" smtClean="0"/>
              <a:t>followup</a:t>
            </a:r>
            <a:r>
              <a:rPr lang="en-US" dirty="0" smtClean="0"/>
              <a:t> of samples selected on </a:t>
            </a:r>
            <a:r>
              <a:rPr lang="en-US" dirty="0" err="1" smtClean="0"/>
              <a:t>colours</a:t>
            </a:r>
            <a:r>
              <a:rPr lang="en-US" dirty="0" smtClean="0"/>
              <a:t> and morphology.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8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Distant clusters (</a:t>
            </a:r>
            <a:r>
              <a:rPr lang="en-US" dirty="0" err="1" smtClean="0"/>
              <a:t>z</a:t>
            </a:r>
            <a:r>
              <a:rPr lang="en-US" dirty="0" smtClean="0"/>
              <a:t> ~ 0.3 – 0.5)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623"/>
            <a:ext cx="8229600" cy="382115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EDisCS</a:t>
            </a:r>
            <a:endParaRPr lang="en-US" dirty="0" smtClean="0"/>
          </a:p>
          <a:p>
            <a:pPr lvl="1"/>
            <a:r>
              <a:rPr lang="en-US" dirty="0" smtClean="0"/>
              <a:t>ESO Distant Cluster Survey</a:t>
            </a:r>
          </a:p>
          <a:p>
            <a:pPr lvl="1"/>
            <a:r>
              <a:rPr lang="en-US" dirty="0" smtClean="0"/>
              <a:t>Identification, deep photometry and spectroscopy of 10 clusters around </a:t>
            </a:r>
            <a:r>
              <a:rPr lang="en-US" dirty="0" err="1" smtClean="0"/>
              <a:t>z</a:t>
            </a:r>
            <a:r>
              <a:rPr lang="en-US" dirty="0" smtClean="0"/>
              <a:t> ~ 0.5 and 10 around </a:t>
            </a:r>
            <a:r>
              <a:rPr lang="en-US" dirty="0" err="1" smtClean="0"/>
              <a:t>z</a:t>
            </a:r>
            <a:r>
              <a:rPr lang="en-US" dirty="0" smtClean="0"/>
              <a:t> ~ 0.8</a:t>
            </a:r>
          </a:p>
          <a:p>
            <a:pPr lvl="1"/>
            <a:r>
              <a:rPr lang="en-US" dirty="0" smtClean="0"/>
              <a:t>Spectroscopy is FORS2 (R ~ 1200) </a:t>
            </a:r>
          </a:p>
          <a:p>
            <a:pPr lvl="1"/>
            <a:r>
              <a:rPr lang="en-US" dirty="0" smtClean="0"/>
              <a:t>Science goals are build up of stellar populations with </a:t>
            </a:r>
            <a:r>
              <a:rPr lang="en-US" dirty="0" err="1" smtClean="0"/>
              <a:t>redshift</a:t>
            </a:r>
            <a:r>
              <a:rPr lang="en-US" dirty="0" smtClean="0"/>
              <a:t> (plus weak </a:t>
            </a:r>
            <a:r>
              <a:rPr lang="en-US" dirty="0" err="1" smtClean="0"/>
              <a:t>lensing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cl1054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07069"/>
            <a:ext cx="2550930" cy="2550930"/>
          </a:xfrm>
          <a:prstGeom prst="rect">
            <a:avLst/>
          </a:prstGeom>
        </p:spPr>
      </p:pic>
      <p:pic>
        <p:nvPicPr>
          <p:cNvPr id="7" name="Picture 6" descr="cl1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44" y="4292143"/>
            <a:ext cx="2565856" cy="256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spectroscopic </a:t>
            </a:r>
            <a:r>
              <a:rPr lang="en-US" dirty="0" err="1" smtClean="0"/>
              <a:t>followup</a:t>
            </a:r>
            <a:r>
              <a:rPr lang="en-US" dirty="0" smtClean="0"/>
              <a:t> will use larger (8-10m) telescopes.</a:t>
            </a:r>
          </a:p>
          <a:p>
            <a:r>
              <a:rPr lang="en-US" dirty="0" smtClean="0"/>
              <a:t>Better with single </a:t>
            </a:r>
            <a:r>
              <a:rPr lang="en-US" dirty="0" err="1" smtClean="0"/>
              <a:t>fibres</a:t>
            </a:r>
            <a:r>
              <a:rPr lang="en-US" dirty="0" smtClean="0"/>
              <a:t>, with more attention paid to how close you could position them to each other. </a:t>
            </a:r>
          </a:p>
          <a:p>
            <a:r>
              <a:rPr lang="en-US" dirty="0" smtClean="0"/>
              <a:t>Alternative is large single IFU covering whole cluster core</a:t>
            </a:r>
          </a:p>
          <a:p>
            <a:r>
              <a:rPr lang="en-US" dirty="0" smtClean="0"/>
              <a:t>Moves required spectral coverage for same science goals </a:t>
            </a:r>
            <a:r>
              <a:rPr lang="en-US" dirty="0" err="1" smtClean="0"/>
              <a:t>redwards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Evolution of the Tully-Fisher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0694"/>
            <a:ext cx="6229494" cy="4709160"/>
          </a:xfrm>
        </p:spPr>
        <p:txBody>
          <a:bodyPr/>
          <a:lstStyle/>
          <a:p>
            <a:r>
              <a:rPr lang="en-US" dirty="0" smtClean="0"/>
              <a:t>Originally a distance indicator, now a tool for measuring evolution of galaxy luminosity</a:t>
            </a:r>
          </a:p>
          <a:p>
            <a:r>
              <a:rPr lang="en-US" dirty="0" smtClean="0"/>
              <a:t>Correlation between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and absolute magnitude</a:t>
            </a:r>
          </a:p>
          <a:p>
            <a:r>
              <a:rPr lang="en-US" dirty="0" smtClean="0"/>
              <a:t>Originally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from HI single beam measurements</a:t>
            </a:r>
          </a:p>
          <a:p>
            <a:r>
              <a:rPr lang="en-US" dirty="0" smtClean="0"/>
              <a:t>Optical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measured with </a:t>
            </a:r>
            <a:r>
              <a:rPr lang="en-US" dirty="0" err="1" smtClean="0"/>
              <a:t>Hαline</a:t>
            </a:r>
            <a:endParaRPr lang="en-US" dirty="0" smtClean="0"/>
          </a:p>
          <a:p>
            <a:r>
              <a:rPr lang="en-US" dirty="0" smtClean="0"/>
              <a:t>Aperture has to be large enough</a:t>
            </a:r>
            <a:endParaRPr lang="en-US" dirty="0"/>
          </a:p>
        </p:txBody>
      </p:sp>
      <p:pic>
        <p:nvPicPr>
          <p:cNvPr id="4" name="Picture 3" descr="T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34" y="3935274"/>
            <a:ext cx="2989566" cy="29227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4167"/>
          </a:xfrm>
        </p:spPr>
        <p:txBody>
          <a:bodyPr/>
          <a:lstStyle/>
          <a:p>
            <a:r>
              <a:rPr lang="en-US" dirty="0" smtClean="0"/>
              <a:t>Optical Tully-Fisher relation</a:t>
            </a:r>
            <a:endParaRPr lang="en-US" dirty="0"/>
          </a:p>
        </p:txBody>
      </p:sp>
      <p:pic>
        <p:nvPicPr>
          <p:cNvPr id="4" name="Picture 3" descr="Courteau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712"/>
            <a:ext cx="1960650" cy="5440362"/>
          </a:xfrm>
          <a:prstGeom prst="rect">
            <a:avLst/>
          </a:prstGeom>
        </p:spPr>
      </p:pic>
      <p:pic>
        <p:nvPicPr>
          <p:cNvPr id="5" name="Picture 4" descr="Courteau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606" y="998712"/>
            <a:ext cx="1937906" cy="544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3831" y="1417638"/>
            <a:ext cx="343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Stéphane</a:t>
            </a:r>
            <a:r>
              <a:rPr lang="en-US" dirty="0" smtClean="0"/>
              <a:t> </a:t>
            </a:r>
            <a:r>
              <a:rPr lang="en-US" dirty="0" err="1" smtClean="0"/>
              <a:t>Courteau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88668"/>
            <a:ext cx="338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horizontal axis is in </a:t>
            </a:r>
            <a:r>
              <a:rPr lang="en-US" dirty="0" err="1" smtClean="0"/>
              <a:t>kpc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3831" y="3202390"/>
            <a:ext cx="366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Require to get out to 10 – 20 </a:t>
            </a:r>
            <a:r>
              <a:rPr lang="en-US" dirty="0" err="1" smtClean="0">
                <a:solidFill>
                  <a:srgbClr val="660066"/>
                </a:solidFill>
              </a:rPr>
              <a:t>kpc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9" y="274638"/>
            <a:ext cx="8770859" cy="6480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Tully-Fisher relation at </a:t>
            </a:r>
            <a:r>
              <a:rPr lang="en-US" dirty="0" err="1" smtClean="0"/>
              <a:t>z</a:t>
            </a:r>
            <a:r>
              <a:rPr lang="en-US" dirty="0" smtClean="0"/>
              <a:t> ~ 0.3 – 0.5</a:t>
            </a:r>
            <a:endParaRPr lang="en-US" dirty="0"/>
          </a:p>
        </p:txBody>
      </p:sp>
      <p:pic>
        <p:nvPicPr>
          <p:cNvPr id="4" name="Picture 3" descr="Metevi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8" y="1417638"/>
            <a:ext cx="6578600" cy="2070100"/>
          </a:xfrm>
          <a:prstGeom prst="rect">
            <a:avLst/>
          </a:prstGeom>
        </p:spPr>
      </p:pic>
      <p:pic>
        <p:nvPicPr>
          <p:cNvPr id="5" name="Picture 4" descr="Metevi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8" y="3487738"/>
            <a:ext cx="65786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675" y="5905303"/>
            <a:ext cx="735970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err="1" smtClean="0"/>
              <a:t>Metevier</a:t>
            </a:r>
            <a:r>
              <a:rPr lang="en-US" dirty="0" smtClean="0"/>
              <a:t> et al. in Cl0024 at </a:t>
            </a:r>
            <a:r>
              <a:rPr lang="en-US" dirty="0" err="1" smtClean="0"/>
              <a:t>z</a:t>
            </a:r>
            <a:r>
              <a:rPr lang="en-US" dirty="0" smtClean="0"/>
              <a:t> ~ 0.4. Keck/LRIS data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Find galaxies </a:t>
            </a:r>
            <a:r>
              <a:rPr lang="en-US" dirty="0" err="1" smtClean="0"/>
              <a:t>underluminous</a:t>
            </a:r>
            <a:r>
              <a:rPr lang="en-US" dirty="0" smtClean="0"/>
              <a:t> with respect to local T-F relation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T-F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Aperture must be 20 – 40 </a:t>
            </a:r>
            <a:r>
              <a:rPr lang="en-US" dirty="0" err="1" smtClean="0"/>
              <a:t>kpc</a:t>
            </a:r>
            <a:r>
              <a:rPr lang="en-US" dirty="0" smtClean="0"/>
              <a:t> diameter, equal to 4.8 – 9.6 </a:t>
            </a:r>
            <a:r>
              <a:rPr lang="en-US" dirty="0" err="1" smtClean="0"/>
              <a:t>arcsec</a:t>
            </a:r>
            <a:r>
              <a:rPr lang="en-US" dirty="0" smtClean="0"/>
              <a:t> at </a:t>
            </a:r>
            <a:r>
              <a:rPr lang="en-US" dirty="0" err="1" smtClean="0"/>
              <a:t>z</a:t>
            </a:r>
            <a:r>
              <a:rPr lang="en-US" dirty="0" smtClean="0"/>
              <a:t> = 0.2.</a:t>
            </a:r>
          </a:p>
          <a:p>
            <a:r>
              <a:rPr lang="en-US" dirty="0" smtClean="0"/>
              <a:t>R ~ 1000 </a:t>
            </a:r>
          </a:p>
          <a:p>
            <a:r>
              <a:rPr lang="en-US" dirty="0" err="1" smtClean="0"/>
              <a:t>λrange</a:t>
            </a:r>
            <a:r>
              <a:rPr lang="en-US" dirty="0" smtClean="0"/>
              <a:t> 780 – 990 nm (Hα at </a:t>
            </a:r>
            <a:r>
              <a:rPr lang="en-US" dirty="0" err="1" smtClean="0"/>
              <a:t>z</a:t>
            </a:r>
            <a:r>
              <a:rPr lang="en-US" dirty="0" smtClean="0"/>
              <a:t> = 0.2 - 0.5)</a:t>
            </a:r>
          </a:p>
          <a:p>
            <a:r>
              <a:rPr lang="en-US" dirty="0" smtClean="0"/>
              <a:t>Field size  5 - 15 </a:t>
            </a:r>
            <a:r>
              <a:rPr lang="en-US" dirty="0" err="1" smtClean="0"/>
              <a:t>arcminutes</a:t>
            </a:r>
            <a:endParaRPr lang="en-US" dirty="0" smtClean="0"/>
          </a:p>
          <a:p>
            <a:r>
              <a:rPr lang="en-US" dirty="0" smtClean="0"/>
              <a:t>Samples of 10 - 30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propose a multi-IFU instrument useful for the study of galaxies in clusters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design requirement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0" y="1600200"/>
            <a:ext cx="8970319" cy="4709160"/>
          </a:xfrm>
        </p:spPr>
        <p:txBody>
          <a:bodyPr/>
          <a:lstStyle/>
          <a:p>
            <a:r>
              <a:rPr lang="en-US" dirty="0" smtClean="0"/>
              <a:t>Field of View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1.5</a:t>
            </a:r>
            <a:r>
              <a:rPr lang="en-US" baseline="30000" dirty="0" smtClean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; 1</a:t>
            </a:r>
            <a:r>
              <a:rPr lang="en-US" baseline="30000" dirty="0" smtClean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 minimum</a:t>
            </a:r>
          </a:p>
          <a:p>
            <a:r>
              <a:rPr lang="en-US" dirty="0" smtClean="0"/>
              <a:t>Spectral resolution </a:t>
            </a:r>
            <a:r>
              <a:rPr lang="en-US" dirty="0" smtClean="0">
                <a:solidFill>
                  <a:srgbClr val="800000"/>
                </a:solidFill>
              </a:rPr>
              <a:t>R = 1000 - 7000</a:t>
            </a:r>
          </a:p>
          <a:p>
            <a:r>
              <a:rPr lang="en-US" dirty="0" smtClean="0"/>
              <a:t>Wavelength coverage </a:t>
            </a:r>
            <a:r>
              <a:rPr lang="en-US" dirty="0" err="1" smtClean="0">
                <a:solidFill>
                  <a:srgbClr val="800000"/>
                </a:solidFill>
              </a:rPr>
              <a:t>λ</a:t>
            </a:r>
            <a:r>
              <a:rPr lang="en-US" dirty="0" smtClean="0">
                <a:solidFill>
                  <a:srgbClr val="800000"/>
                </a:solidFill>
              </a:rPr>
              <a:t>= 370 – 990 nm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Crowding </a:t>
            </a:r>
            <a:r>
              <a:rPr lang="en-US" dirty="0" smtClean="0"/>
              <a:t>restrictions (</a:t>
            </a:r>
            <a:r>
              <a:rPr lang="en-US" dirty="0" err="1" smtClean="0"/>
              <a:t>fibre</a:t>
            </a:r>
            <a:r>
              <a:rPr lang="en-US" dirty="0" smtClean="0"/>
              <a:t> bundle collisions) </a:t>
            </a:r>
            <a:r>
              <a:rPr lang="en-US" dirty="0" smtClean="0">
                <a:solidFill>
                  <a:srgbClr val="800000"/>
                </a:solidFill>
              </a:rPr>
              <a:t>2-3 </a:t>
            </a:r>
            <a:r>
              <a:rPr lang="en-US" dirty="0" err="1" smtClean="0">
                <a:solidFill>
                  <a:srgbClr val="800000"/>
                </a:solidFill>
              </a:rPr>
              <a:t>x</a:t>
            </a:r>
            <a:r>
              <a:rPr lang="en-US" dirty="0" smtClean="0">
                <a:solidFill>
                  <a:srgbClr val="800000"/>
                </a:solidFill>
              </a:rPr>
              <a:t> aperture size</a:t>
            </a:r>
          </a:p>
          <a:p>
            <a:r>
              <a:rPr lang="en-US" dirty="0" smtClean="0"/>
              <a:t>Number of </a:t>
            </a:r>
            <a:r>
              <a:rPr lang="en-US" dirty="0" err="1" smtClean="0"/>
              <a:t>IFUs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Minimum 30</a:t>
            </a:r>
          </a:p>
          <a:p>
            <a:r>
              <a:rPr lang="en-US" dirty="0" smtClean="0"/>
              <a:t>Number of elements per IFU </a:t>
            </a:r>
            <a:r>
              <a:rPr lang="en-US" dirty="0" smtClean="0">
                <a:solidFill>
                  <a:srgbClr val="800000"/>
                </a:solidFill>
              </a:rPr>
              <a:t>100 (10 </a:t>
            </a:r>
            <a:r>
              <a:rPr lang="en-US" dirty="0" err="1" smtClean="0">
                <a:solidFill>
                  <a:srgbClr val="800000"/>
                </a:solidFill>
              </a:rPr>
              <a:t>x</a:t>
            </a:r>
            <a:r>
              <a:rPr lang="en-US" dirty="0" smtClean="0">
                <a:solidFill>
                  <a:srgbClr val="800000"/>
                </a:solidFill>
              </a:rPr>
              <a:t> 10 </a:t>
            </a:r>
            <a:r>
              <a:rPr lang="en-US" dirty="0" err="1" smtClean="0">
                <a:solidFill>
                  <a:srgbClr val="800000"/>
                </a:solidFill>
              </a:rPr>
              <a:t>arcsec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r>
              <a:rPr lang="en-US" dirty="0" smtClean="0"/>
              <a:t>Reconfiguration time</a:t>
            </a:r>
            <a:r>
              <a:rPr lang="en-US" dirty="0" smtClean="0">
                <a:solidFill>
                  <a:srgbClr val="800000"/>
                </a:solidFill>
              </a:rPr>
              <a:t> not critical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design requirement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View</a:t>
            </a:r>
          </a:p>
          <a:p>
            <a:r>
              <a:rPr lang="en-US" dirty="0" smtClean="0"/>
              <a:t>Spectral resolution</a:t>
            </a:r>
          </a:p>
          <a:p>
            <a:r>
              <a:rPr lang="en-US" dirty="0" smtClean="0"/>
              <a:t>Wavelength coverage</a:t>
            </a:r>
          </a:p>
          <a:p>
            <a:r>
              <a:rPr lang="en-US" dirty="0" smtClean="0"/>
              <a:t>Efficiency or throughput</a:t>
            </a:r>
          </a:p>
          <a:p>
            <a:r>
              <a:rPr lang="en-US" dirty="0" smtClean="0"/>
              <a:t>Crowding restrictions (</a:t>
            </a:r>
            <a:r>
              <a:rPr lang="en-US" dirty="0" err="1" smtClean="0"/>
              <a:t>fibre</a:t>
            </a:r>
            <a:r>
              <a:rPr lang="en-US" dirty="0" smtClean="0"/>
              <a:t> bundle collisions)</a:t>
            </a:r>
          </a:p>
          <a:p>
            <a:r>
              <a:rPr lang="en-US" dirty="0" smtClean="0"/>
              <a:t>Number of </a:t>
            </a:r>
            <a:r>
              <a:rPr lang="en-US" dirty="0" err="1" smtClean="0"/>
              <a:t>IFUs</a:t>
            </a:r>
            <a:endParaRPr lang="en-US" dirty="0" smtClean="0"/>
          </a:p>
          <a:p>
            <a:r>
              <a:rPr lang="en-US" dirty="0" smtClean="0"/>
              <a:t>Number of elements per IFU</a:t>
            </a:r>
          </a:p>
          <a:p>
            <a:r>
              <a:rPr lang="en-US" dirty="0" smtClean="0"/>
              <a:t>Reconfiguration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Competitors/references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Keck/DEIMOS; Keck/LRIS (</a:t>
            </a:r>
            <a:r>
              <a:rPr lang="en-US" dirty="0" err="1" smtClean="0"/>
              <a:t>multislits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VLT/KMOS (infra-red)</a:t>
            </a:r>
          </a:p>
          <a:p>
            <a:r>
              <a:rPr lang="en-US" dirty="0" smtClean="0"/>
              <a:t>MMT/</a:t>
            </a:r>
            <a:r>
              <a:rPr lang="en-US" dirty="0" err="1" smtClean="0"/>
              <a:t>Hectospec</a:t>
            </a:r>
            <a:r>
              <a:rPr lang="en-US" dirty="0" smtClean="0"/>
              <a:t> (single </a:t>
            </a:r>
            <a:r>
              <a:rPr lang="en-US" dirty="0" err="1" smtClean="0"/>
              <a:t>fibre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AAT/</a:t>
            </a:r>
            <a:r>
              <a:rPr lang="en-US" dirty="0" err="1" smtClean="0"/>
              <a:t>AAOmega</a:t>
            </a:r>
            <a:r>
              <a:rPr lang="en-US" dirty="0" smtClean="0"/>
              <a:t> (single </a:t>
            </a:r>
            <a:r>
              <a:rPr lang="en-US" dirty="0" err="1" smtClean="0"/>
              <a:t>fibre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VLT/Giraffe</a:t>
            </a:r>
          </a:p>
          <a:p>
            <a:pPr lvl="1"/>
            <a:r>
              <a:rPr lang="en-US" dirty="0" smtClean="0"/>
              <a:t>15 IFU + 15 sky</a:t>
            </a:r>
          </a:p>
          <a:p>
            <a:pPr lvl="1"/>
            <a:r>
              <a:rPr lang="en-US" dirty="0" smtClean="0"/>
              <a:t>Each IFU is only 20 elements, 3x2 </a:t>
            </a:r>
            <a:r>
              <a:rPr lang="en-US" dirty="0" err="1" smtClean="0"/>
              <a:t>arcsec</a:t>
            </a:r>
            <a:r>
              <a:rPr lang="en-US" dirty="0" smtClean="0"/>
              <a:t>, 0.5 </a:t>
            </a:r>
            <a:r>
              <a:rPr lang="en-US" dirty="0" err="1" smtClean="0"/>
              <a:t>arcsec</a:t>
            </a:r>
            <a:r>
              <a:rPr lang="en-US" dirty="0" smtClean="0"/>
              <a:t> pixels.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Redshift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= 0.003 (Virgo) to 1.4, WHT will operate at the low end of this.</a:t>
            </a:r>
          </a:p>
          <a:p>
            <a:r>
              <a:rPr lang="en-US" dirty="0" smtClean="0"/>
              <a:t>Core radius ~1.5</a:t>
            </a:r>
            <a:r>
              <a:rPr lang="en-US" baseline="30000" dirty="0" smtClean="0"/>
              <a:t>o </a:t>
            </a:r>
            <a:r>
              <a:rPr lang="en-US" dirty="0" smtClean="0"/>
              <a:t> for Virgo, ~7 </a:t>
            </a:r>
            <a:r>
              <a:rPr lang="en-US" dirty="0" err="1" smtClean="0"/>
              <a:t>arcmin</a:t>
            </a:r>
            <a:r>
              <a:rPr lang="en-US" dirty="0" smtClean="0"/>
              <a:t> for Coma, to a few </a:t>
            </a:r>
            <a:r>
              <a:rPr lang="en-US" dirty="0" err="1" smtClean="0"/>
              <a:t>arcseconds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Virial</a:t>
            </a:r>
            <a:r>
              <a:rPr lang="en-US" dirty="0" smtClean="0"/>
              <a:t> radius (normally taken as the radius at which the density is 200 </a:t>
            </a:r>
            <a:r>
              <a:rPr lang="en-US" dirty="0" err="1" smtClean="0"/>
              <a:t>x</a:t>
            </a:r>
            <a:r>
              <a:rPr lang="en-US" dirty="0" smtClean="0"/>
              <a:t> ambient) is ~2 </a:t>
            </a:r>
            <a:r>
              <a:rPr lang="en-US" dirty="0" err="1" smtClean="0"/>
              <a:t>Mpc</a:t>
            </a:r>
            <a:r>
              <a:rPr lang="en-US" dirty="0" smtClean="0"/>
              <a:t> for rich clusters (1.2</a:t>
            </a:r>
            <a:r>
              <a:rPr lang="en-US" baseline="30000" dirty="0" smtClean="0"/>
              <a:t>o</a:t>
            </a:r>
            <a:r>
              <a:rPr lang="en-US" dirty="0" smtClean="0"/>
              <a:t> at Coma)</a:t>
            </a:r>
          </a:p>
          <a:p>
            <a:r>
              <a:rPr lang="en-US" dirty="0" smtClean="0"/>
              <a:t>1.5 degree diameter field would match </a:t>
            </a:r>
            <a:r>
              <a:rPr lang="en-US" dirty="0" err="1" smtClean="0"/>
              <a:t>virial</a:t>
            </a:r>
            <a:r>
              <a:rPr lang="en-US" dirty="0" smtClean="0"/>
              <a:t> radius at z~0.035.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by:</a:t>
            </a:r>
          </a:p>
          <a:p>
            <a:pPr lvl="1"/>
            <a:r>
              <a:rPr lang="en-US" dirty="0" smtClean="0"/>
              <a:t>Richness</a:t>
            </a:r>
          </a:p>
          <a:p>
            <a:pPr lvl="1"/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Dominance of central galaxy (</a:t>
            </a:r>
            <a:r>
              <a:rPr lang="en-US" dirty="0" err="1" smtClean="0"/>
              <a:t>Bautz</a:t>
            </a:r>
            <a:r>
              <a:rPr lang="en-US" dirty="0" smtClean="0"/>
              <a:t>-Morgan)</a:t>
            </a:r>
          </a:p>
          <a:p>
            <a:pPr lvl="1"/>
            <a:r>
              <a:rPr lang="en-US" dirty="0" smtClean="0"/>
              <a:t>Morphology (Rood-</a:t>
            </a:r>
            <a:r>
              <a:rPr lang="en-US" dirty="0" err="1" smtClean="0"/>
              <a:t>Sastry</a:t>
            </a:r>
            <a:r>
              <a:rPr lang="en-US" dirty="0" smtClean="0"/>
              <a:t>) – </a:t>
            </a:r>
            <a:r>
              <a:rPr lang="en-US" dirty="0" err="1" smtClean="0"/>
              <a:t>cD</a:t>
            </a:r>
            <a:r>
              <a:rPr lang="en-US" dirty="0" smtClean="0"/>
              <a:t>, B, L, C, I, F</a:t>
            </a:r>
          </a:p>
          <a:p>
            <a:pPr lvl="1"/>
            <a:r>
              <a:rPr lang="en-US" dirty="0" smtClean="0"/>
              <a:t>Galaxy Content (elliptical rich, spiral rich etc)</a:t>
            </a:r>
          </a:p>
          <a:p>
            <a:pPr lvl="1"/>
            <a:r>
              <a:rPr lang="en-US" dirty="0" smtClean="0"/>
              <a:t>X-ray structure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Clusters present a wide range of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Types</a:t>
            </a:r>
            <a:endParaRPr lang="en-US" dirty="0"/>
          </a:p>
        </p:txBody>
      </p:sp>
      <p:pic>
        <p:nvPicPr>
          <p:cNvPr id="4" name="Picture 3" descr="Cluster_ty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22"/>
            <a:ext cx="9144000" cy="331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593" y="5525480"/>
            <a:ext cx="225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Craig </a:t>
            </a:r>
            <a:r>
              <a:rPr lang="en-US" dirty="0" err="1" smtClean="0"/>
              <a:t>Sarazin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16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7" y="0"/>
            <a:ext cx="3399809" cy="3386529"/>
          </a:xfrm>
          <a:prstGeom prst="rect">
            <a:avLst/>
          </a:prstGeom>
        </p:spPr>
      </p:pic>
      <p:pic>
        <p:nvPicPr>
          <p:cNvPr id="7" name="Picture 6" descr="A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97" y="0"/>
            <a:ext cx="3353649" cy="3386529"/>
          </a:xfrm>
          <a:prstGeom prst="rect">
            <a:avLst/>
          </a:prstGeom>
        </p:spPr>
      </p:pic>
      <p:pic>
        <p:nvPicPr>
          <p:cNvPr id="8" name="Picture 7" descr="A21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67" y="3491588"/>
            <a:ext cx="3399809" cy="3366412"/>
          </a:xfrm>
          <a:prstGeom prst="rect">
            <a:avLst/>
          </a:prstGeom>
        </p:spPr>
      </p:pic>
      <p:pic>
        <p:nvPicPr>
          <p:cNvPr id="10" name="Picture 9" descr="A215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297" y="3491588"/>
            <a:ext cx="3353649" cy="3379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5887" y="3491588"/>
            <a:ext cx="169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A2151 – BM III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529" y="0"/>
            <a:ext cx="169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A1656 – BM II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6630" y="0"/>
            <a:ext cx="207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A1367 – BM II-III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495" y="3491588"/>
            <a:ext cx="169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A2199 – BM I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1663</TotalTime>
  <Words>1237</Words>
  <Application>Microsoft Macintosh PowerPoint</Application>
  <PresentationFormat>On-screen Show (4:3)</PresentationFormat>
  <Paragraphs>159</Paragraphs>
  <Slides>30</Slides>
  <Notes>0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Clusters of galaxies</vt:lpstr>
      <vt:lpstr>Cluster studies</vt:lpstr>
      <vt:lpstr>Premise</vt:lpstr>
      <vt:lpstr>Key design requirement parameters</vt:lpstr>
      <vt:lpstr>Competitors/references</vt:lpstr>
      <vt:lpstr>Cluster sizes</vt:lpstr>
      <vt:lpstr>Cluster types</vt:lpstr>
      <vt:lpstr>Cluster Types</vt:lpstr>
      <vt:lpstr>Slide 9</vt:lpstr>
      <vt:lpstr>What do we want to know</vt:lpstr>
      <vt:lpstr>Cluster evolution</vt:lpstr>
      <vt:lpstr>Science measurements</vt:lpstr>
      <vt:lpstr>Examples:</vt:lpstr>
      <vt:lpstr>Example – Fundamental plane and Faber-Jackson relation of dwarfs</vt:lpstr>
      <vt:lpstr>Example – Fundamental plane and Faber-Jackson relation of dwarfs</vt:lpstr>
      <vt:lpstr>Requirements for FP/FJ relation</vt:lpstr>
      <vt:lpstr>Stellar populations</vt:lpstr>
      <vt:lpstr>Example – Star formation ceased more recently in the outer parts of Coma</vt:lpstr>
      <vt:lpstr>Z-planes</vt:lpstr>
      <vt:lpstr>Requirements for stellar populations</vt:lpstr>
      <vt:lpstr>Example – tidal or ram-pressure induced starbursts</vt:lpstr>
      <vt:lpstr>Requirements for emission line diagnostics</vt:lpstr>
      <vt:lpstr>Distant clusters (z ~ 0.3 – 0.5)</vt:lpstr>
      <vt:lpstr>Distant clusters (z ~ 0.3 – 0.5)</vt:lpstr>
      <vt:lpstr>However:</vt:lpstr>
      <vt:lpstr>Example – Evolution of the Tully-Fisher relation</vt:lpstr>
      <vt:lpstr>Optical Tully-Fisher relation</vt:lpstr>
      <vt:lpstr>Tully-Fisher relation at z ~ 0.3 – 0.5</vt:lpstr>
      <vt:lpstr>Requirements for T-F evolution</vt:lpstr>
      <vt:lpstr>Key design requirement parameters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Clusters of galaxies</dc:title>
  <dc:creator>David Carter</dc:creator>
  <cp:lastModifiedBy>David Carter</cp:lastModifiedBy>
  <cp:revision>32</cp:revision>
  <dcterms:created xsi:type="dcterms:W3CDTF">2010-03-22T11:53:14Z</dcterms:created>
  <dcterms:modified xsi:type="dcterms:W3CDTF">2010-03-22T12:02:09Z</dcterms:modified>
</cp:coreProperties>
</file>