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16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95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85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07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89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88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3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92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9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6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14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01F4-4419-5540-B420-D73E534410B8}" type="datetimeFigureOut">
              <a:rPr lang="es-ES" smtClean="0"/>
              <a:t>23/03/12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87B7F-95B9-F249-A437-16F1A56C3A4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02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07189"/>
            <a:ext cx="7772400" cy="3684583"/>
          </a:xfrm>
        </p:spPr>
        <p:txBody>
          <a:bodyPr>
            <a:normAutofit/>
          </a:bodyPr>
          <a:lstStyle/>
          <a:p>
            <a:r>
              <a:rPr lang="es-ES_tradnl" dirty="0"/>
              <a:t>Ciencia con los telescopios óptico-infrarrojos de CAHA y ORM en la próxima </a:t>
            </a:r>
            <a:r>
              <a:rPr lang="es-ES_tradnl" dirty="0" smtClean="0"/>
              <a:t>década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>A personal </a:t>
            </a:r>
            <a:r>
              <a:rPr lang="es-ES_tradnl" dirty="0" err="1" smtClean="0"/>
              <a:t>view</a:t>
            </a:r>
            <a:r>
              <a:rPr lang="es-ES_tradnl" dirty="0" smtClean="0"/>
              <a:t>/</a:t>
            </a:r>
            <a:r>
              <a:rPr lang="es-ES_tradnl" smtClean="0"/>
              <a:t>summary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100459"/>
            <a:ext cx="6400800" cy="1752600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err="1" smtClean="0"/>
              <a:t>F.Garzón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781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74530"/>
            <a:ext cx="8229600" cy="6001404"/>
          </a:xfrm>
        </p:spPr>
        <p:txBody>
          <a:bodyPr>
            <a:normAutofit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role of 2-4m </a:t>
            </a:r>
            <a:r>
              <a:rPr lang="es-ES" dirty="0" err="1" smtClean="0"/>
              <a:t>telescope</a:t>
            </a:r>
            <a:r>
              <a:rPr lang="es-ES" dirty="0" smtClean="0"/>
              <a:t> </a:t>
            </a:r>
            <a:r>
              <a:rPr lang="es-ES" dirty="0" err="1" smtClean="0"/>
              <a:t>station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being</a:t>
            </a:r>
            <a:r>
              <a:rPr lang="es-ES" dirty="0" smtClean="0"/>
              <a:t> </a:t>
            </a:r>
            <a:r>
              <a:rPr lang="es-ES" dirty="0" err="1" smtClean="0"/>
              <a:t>redefined</a:t>
            </a:r>
            <a:endParaRPr lang="es-ES" dirty="0" smtClean="0"/>
          </a:p>
          <a:p>
            <a:pPr lvl="1"/>
            <a:r>
              <a:rPr lang="es-ES" dirty="0" smtClean="0"/>
              <a:t>10m are in place ( + </a:t>
            </a:r>
            <a:r>
              <a:rPr lang="es-ES" dirty="0" err="1" smtClean="0"/>
              <a:t>ELTs</a:t>
            </a:r>
            <a:r>
              <a:rPr lang="es-ES" dirty="0" smtClean="0"/>
              <a:t> are </a:t>
            </a:r>
            <a:r>
              <a:rPr lang="es-ES" dirty="0" err="1" smtClean="0"/>
              <a:t>coming</a:t>
            </a:r>
            <a:r>
              <a:rPr lang="es-ES" dirty="0" smtClean="0"/>
              <a:t>)</a:t>
            </a:r>
          </a:p>
          <a:p>
            <a:pPr lvl="1"/>
            <a:r>
              <a:rPr lang="es-ES" dirty="0" err="1" smtClean="0"/>
              <a:t>popularity</a:t>
            </a:r>
            <a:r>
              <a:rPr lang="es-ES" dirty="0" smtClean="0"/>
              <a:t> of </a:t>
            </a:r>
            <a:r>
              <a:rPr lang="es-ES" dirty="0" err="1" smtClean="0"/>
              <a:t>legacy-type</a:t>
            </a:r>
            <a:r>
              <a:rPr lang="es-ES" dirty="0" smtClean="0"/>
              <a:t> </a:t>
            </a:r>
            <a:r>
              <a:rPr lang="es-ES" dirty="0" err="1" smtClean="0"/>
              <a:t>projects</a:t>
            </a:r>
            <a:endParaRPr lang="es-ES" dirty="0" smtClean="0"/>
          </a:p>
          <a:p>
            <a:pPr lvl="1"/>
            <a:r>
              <a:rPr lang="es-ES" dirty="0" err="1" smtClean="0"/>
              <a:t>funds</a:t>
            </a:r>
            <a:r>
              <a:rPr lang="es-ES" dirty="0" smtClean="0"/>
              <a:t> are </a:t>
            </a:r>
            <a:r>
              <a:rPr lang="es-ES" dirty="0" err="1" smtClean="0"/>
              <a:t>decreasing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Comments</a:t>
            </a:r>
            <a:r>
              <a:rPr lang="es-ES" i="1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R+D+I </a:t>
            </a:r>
            <a:r>
              <a:rPr lang="es-ES" dirty="0" err="1" smtClean="0"/>
              <a:t>National</a:t>
            </a:r>
            <a:r>
              <a:rPr lang="es-ES" dirty="0" smtClean="0"/>
              <a:t> Plan</a:t>
            </a:r>
          </a:p>
          <a:p>
            <a:pPr lvl="1"/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tragedy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horror </a:t>
            </a:r>
            <a:r>
              <a:rPr lang="es-ES" dirty="0" err="1" smtClean="0"/>
              <a:t>picture</a:t>
            </a:r>
            <a:r>
              <a:rPr lang="es-ES" dirty="0" smtClean="0"/>
              <a:t> show</a:t>
            </a:r>
          </a:p>
          <a:p>
            <a:pPr lvl="1"/>
            <a:endParaRPr lang="es-ES" dirty="0"/>
          </a:p>
          <a:p>
            <a:r>
              <a:rPr lang="es-ES" dirty="0" err="1" smtClean="0"/>
              <a:t>Healthy</a:t>
            </a:r>
            <a:r>
              <a:rPr lang="es-ES" dirty="0" smtClean="0"/>
              <a:t> </a:t>
            </a:r>
            <a:r>
              <a:rPr lang="es-ES" dirty="0" err="1" smtClean="0"/>
              <a:t>community</a:t>
            </a:r>
            <a:r>
              <a:rPr lang="es-ES" dirty="0" smtClean="0"/>
              <a:t> </a:t>
            </a:r>
            <a:r>
              <a:rPr lang="es-ES" dirty="0" err="1" smtClean="0"/>
              <a:t>making</a:t>
            </a:r>
            <a:r>
              <a:rPr lang="es-ES" dirty="0" smtClean="0"/>
              <a:t> use of a </a:t>
            </a:r>
            <a:r>
              <a:rPr lang="es-ES" dirty="0" err="1" smtClean="0"/>
              <a:t>well</a:t>
            </a:r>
            <a:r>
              <a:rPr lang="es-ES" dirty="0" smtClean="0"/>
              <a:t> </a:t>
            </a:r>
            <a:r>
              <a:rPr lang="es-ES" dirty="0" err="1" smtClean="0"/>
              <a:t>managed</a:t>
            </a:r>
            <a:r>
              <a:rPr lang="es-ES" dirty="0" smtClean="0"/>
              <a:t> </a:t>
            </a:r>
            <a:r>
              <a:rPr lang="es-ES" dirty="0" err="1" smtClean="0"/>
              <a:t>observatories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290022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74530"/>
            <a:ext cx="8229600" cy="6001404"/>
          </a:xfrm>
        </p:spPr>
        <p:txBody>
          <a:bodyPr>
            <a:normAutofit/>
          </a:bodyPr>
          <a:lstStyle/>
          <a:p>
            <a:r>
              <a:rPr lang="es-ES" dirty="0" err="1" smtClean="0"/>
              <a:t>Classic</a:t>
            </a:r>
            <a:r>
              <a:rPr lang="es-ES" dirty="0" smtClean="0"/>
              <a:t> role </a:t>
            </a:r>
            <a:r>
              <a:rPr lang="es-ES" dirty="0" err="1" smtClean="0"/>
              <a:t>distribution</a:t>
            </a:r>
            <a:r>
              <a:rPr lang="es-ES" dirty="0" smtClean="0"/>
              <a:t> </a:t>
            </a:r>
            <a:r>
              <a:rPr lang="es-ES" dirty="0" err="1" smtClean="0"/>
              <a:t>bet</a:t>
            </a:r>
            <a:r>
              <a:rPr lang="es-ES" dirty="0" smtClean="0"/>
              <a:t>. 2-4m and 10m</a:t>
            </a:r>
          </a:p>
          <a:p>
            <a:pPr lvl="1"/>
            <a:r>
              <a:rPr lang="es-ES" dirty="0" smtClean="0"/>
              <a:t>10m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dedicated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r>
              <a:rPr lang="es-ES" dirty="0"/>
              <a:t>;</a:t>
            </a:r>
            <a:r>
              <a:rPr lang="es-ES" dirty="0" smtClean="0"/>
              <a:t> </a:t>
            </a:r>
            <a:r>
              <a:rPr lang="es-ES" dirty="0" err="1" smtClean="0"/>
              <a:t>small</a:t>
            </a:r>
            <a:r>
              <a:rPr lang="es-ES" dirty="0" smtClean="0"/>
              <a:t> FOV; …</a:t>
            </a:r>
          </a:p>
          <a:p>
            <a:pPr lvl="1"/>
            <a:r>
              <a:rPr lang="es-ES" dirty="0" smtClean="0"/>
              <a:t>2-4m </a:t>
            </a:r>
            <a:r>
              <a:rPr lang="es-ES" dirty="0" err="1" smtClean="0"/>
              <a:t>to</a:t>
            </a:r>
            <a:r>
              <a:rPr lang="es-ES" dirty="0" smtClean="0"/>
              <a:t> WF / </a:t>
            </a:r>
            <a:r>
              <a:rPr lang="es-ES" dirty="0" err="1" smtClean="0"/>
              <a:t>survey</a:t>
            </a:r>
            <a:r>
              <a:rPr lang="es-ES" dirty="0" smtClean="0"/>
              <a:t> </a:t>
            </a:r>
            <a:r>
              <a:rPr lang="es-ES" dirty="0" err="1" smtClean="0"/>
              <a:t>facilities</a:t>
            </a:r>
            <a:endParaRPr lang="es-ES" dirty="0" smtClean="0"/>
          </a:p>
          <a:p>
            <a:pPr lvl="2"/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instrument</a:t>
            </a:r>
            <a:r>
              <a:rPr lang="es-ES" dirty="0" smtClean="0"/>
              <a:t> suite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keys</a:t>
            </a:r>
            <a:r>
              <a:rPr lang="es-ES" dirty="0" smtClean="0"/>
              <a:t> </a:t>
            </a:r>
          </a:p>
          <a:p>
            <a:pPr lvl="2"/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2-4m </a:t>
            </a:r>
            <a:r>
              <a:rPr lang="es-ES" dirty="0" err="1" smtClean="0"/>
              <a:t>facilities</a:t>
            </a:r>
            <a:r>
              <a:rPr lang="es-ES" dirty="0" smtClean="0"/>
              <a:t> </a:t>
            </a:r>
            <a:r>
              <a:rPr lang="es-ES" dirty="0" err="1" smtClean="0"/>
              <a:t>management</a:t>
            </a:r>
            <a:r>
              <a:rPr lang="es-ES" dirty="0" smtClean="0"/>
              <a:t> and </a:t>
            </a:r>
            <a:r>
              <a:rPr lang="es-ES" dirty="0" err="1" smtClean="0"/>
              <a:t>operation</a:t>
            </a:r>
            <a:r>
              <a:rPr lang="es-ES" dirty="0" smtClean="0"/>
              <a:t> </a:t>
            </a:r>
            <a:r>
              <a:rPr lang="es-ES" dirty="0" err="1" smtClean="0"/>
              <a:t>schemes</a:t>
            </a:r>
            <a:r>
              <a:rPr lang="es-ES" dirty="0" smtClean="0"/>
              <a:t> are </a:t>
            </a:r>
            <a:r>
              <a:rPr lang="es-ES" dirty="0" err="1" smtClean="0"/>
              <a:t>changing</a:t>
            </a:r>
            <a:endParaRPr lang="es-ES" dirty="0" smtClean="0"/>
          </a:p>
          <a:p>
            <a:pPr lvl="1"/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essential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community</a:t>
            </a:r>
            <a:r>
              <a:rPr lang="es-ES" dirty="0" smtClean="0"/>
              <a:t> </a:t>
            </a:r>
            <a:r>
              <a:rPr lang="es-ES" dirty="0" err="1" smtClean="0"/>
              <a:t>keeps</a:t>
            </a:r>
            <a:r>
              <a:rPr lang="es-ES" dirty="0" smtClean="0"/>
              <a:t> a </a:t>
            </a:r>
            <a:r>
              <a:rPr lang="es-ES" dirty="0" err="1" smtClean="0"/>
              <a:t>close</a:t>
            </a:r>
            <a:r>
              <a:rPr lang="es-ES" dirty="0" smtClean="0"/>
              <a:t> </a:t>
            </a:r>
            <a:r>
              <a:rPr lang="es-ES" dirty="0" err="1" smtClean="0"/>
              <a:t>monitoring</a:t>
            </a:r>
            <a:r>
              <a:rPr lang="es-ES" dirty="0" smtClean="0"/>
              <a:t> 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processes</a:t>
            </a:r>
            <a:endParaRPr lang="es-ES" dirty="0" smtClean="0"/>
          </a:p>
          <a:p>
            <a:pPr lvl="1"/>
            <a:r>
              <a:rPr lang="es-ES" dirty="0" smtClean="0"/>
              <a:t>inputs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funding</a:t>
            </a:r>
            <a:r>
              <a:rPr lang="es-ES" dirty="0" smtClean="0"/>
              <a:t> agencies; </a:t>
            </a:r>
            <a:r>
              <a:rPr lang="es-ES" dirty="0" err="1" smtClean="0"/>
              <a:t>obs</a:t>
            </a:r>
            <a:r>
              <a:rPr lang="es-ES" dirty="0" smtClean="0"/>
              <a:t>. </a:t>
            </a:r>
            <a:r>
              <a:rPr lang="es-ES" dirty="0" err="1" smtClean="0"/>
              <a:t>directors</a:t>
            </a:r>
            <a:r>
              <a:rPr lang="es-ES" dirty="0" smtClean="0"/>
              <a:t>; </a:t>
            </a:r>
            <a:r>
              <a:rPr lang="es-ES" dirty="0" err="1" smtClean="0"/>
              <a:t>TACs</a:t>
            </a:r>
            <a:r>
              <a:rPr lang="es-ES" dirty="0" smtClean="0"/>
              <a:t>; …</a:t>
            </a:r>
            <a:endParaRPr lang="es-ES" dirty="0" smtClean="0"/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meeting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47617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74530"/>
            <a:ext cx="8229600" cy="6001404"/>
          </a:xfrm>
        </p:spPr>
        <p:txBody>
          <a:bodyPr>
            <a:normAutofit/>
          </a:bodyPr>
          <a:lstStyle/>
          <a:p>
            <a:r>
              <a:rPr lang="en-GB" dirty="0" smtClean="0"/>
              <a:t>2-4m are navigating in a difficult environment trying to survive</a:t>
            </a:r>
          </a:p>
          <a:p>
            <a:pPr lvl="1"/>
            <a:r>
              <a:rPr lang="en-GB" dirty="0" smtClean="0"/>
              <a:t>we need them</a:t>
            </a:r>
          </a:p>
          <a:p>
            <a:pPr lvl="1"/>
            <a:r>
              <a:rPr lang="en-GB" dirty="0" smtClean="0"/>
              <a:t>prove that </a:t>
            </a:r>
            <a:r>
              <a:rPr lang="en-GB" b="1" dirty="0" smtClean="0">
                <a:solidFill>
                  <a:srgbClr val="FF0000"/>
                </a:solidFill>
              </a:rPr>
              <a:t>high quality science </a:t>
            </a:r>
            <a:r>
              <a:rPr lang="en-GB" dirty="0" smtClean="0"/>
              <a:t>can </a:t>
            </a:r>
            <a:r>
              <a:rPr lang="en-GB" b="1" dirty="0" smtClean="0">
                <a:solidFill>
                  <a:srgbClr val="FF0000"/>
                </a:solidFill>
              </a:rPr>
              <a:t>efficiently</a:t>
            </a:r>
            <a:r>
              <a:rPr lang="en-GB" dirty="0" smtClean="0"/>
              <a:t> be made</a:t>
            </a:r>
          </a:p>
          <a:p>
            <a:pPr lvl="2"/>
            <a:r>
              <a:rPr lang="en-GB" dirty="0" smtClean="0"/>
              <a:t>good complementarity bet. </a:t>
            </a:r>
            <a:r>
              <a:rPr lang="en-GB" dirty="0" smtClean="0"/>
              <a:t>telescopes of different sizes and the space projects</a:t>
            </a:r>
            <a:endParaRPr lang="en-GB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348874" y="4228890"/>
            <a:ext cx="84706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err="1" smtClean="0">
                <a:solidFill>
                  <a:schemeClr val="tx2"/>
                </a:solidFill>
              </a:rPr>
              <a:t>Let’s</a:t>
            </a:r>
            <a:r>
              <a:rPr lang="es-ES" sz="4000" b="1" dirty="0" smtClean="0">
                <a:solidFill>
                  <a:schemeClr val="tx2"/>
                </a:solidFill>
              </a:rPr>
              <a:t> look forward </a:t>
            </a:r>
            <a:r>
              <a:rPr lang="es-ES" sz="4000" b="1" dirty="0" err="1" smtClean="0">
                <a:solidFill>
                  <a:schemeClr val="tx2"/>
                </a:solidFill>
              </a:rPr>
              <a:t>for</a:t>
            </a:r>
            <a:r>
              <a:rPr lang="es-ES" sz="4000" b="1" dirty="0" smtClean="0">
                <a:solidFill>
                  <a:schemeClr val="tx2"/>
                </a:solidFill>
              </a:rPr>
              <a:t> </a:t>
            </a:r>
            <a:r>
              <a:rPr lang="es-ES" sz="4000" b="1" dirty="0" err="1" smtClean="0">
                <a:solidFill>
                  <a:schemeClr val="tx2"/>
                </a:solidFill>
              </a:rPr>
              <a:t>prompt</a:t>
            </a:r>
            <a:r>
              <a:rPr lang="es-ES" sz="4000" b="1" dirty="0" smtClean="0">
                <a:solidFill>
                  <a:schemeClr val="tx2"/>
                </a:solidFill>
              </a:rPr>
              <a:t> </a:t>
            </a:r>
            <a:r>
              <a:rPr lang="es-ES" sz="4000" b="1" dirty="0" err="1" smtClean="0">
                <a:solidFill>
                  <a:schemeClr val="tx2"/>
                </a:solidFill>
              </a:rPr>
              <a:t>results</a:t>
            </a:r>
            <a:r>
              <a:rPr lang="es-ES" sz="4000" b="1" dirty="0" smtClean="0">
                <a:solidFill>
                  <a:schemeClr val="tx2"/>
                </a:solidFill>
              </a:rPr>
              <a:t> of </a:t>
            </a:r>
            <a:r>
              <a:rPr lang="es-ES" sz="4000" b="1" dirty="0" err="1" smtClean="0">
                <a:solidFill>
                  <a:schemeClr val="tx2"/>
                </a:solidFill>
              </a:rPr>
              <a:t>all</a:t>
            </a:r>
            <a:r>
              <a:rPr lang="es-ES" sz="4000" b="1" dirty="0" smtClean="0">
                <a:solidFill>
                  <a:schemeClr val="tx2"/>
                </a:solidFill>
              </a:rPr>
              <a:t> </a:t>
            </a:r>
            <a:r>
              <a:rPr lang="es-ES" sz="4000" b="1" dirty="0" err="1" smtClean="0">
                <a:solidFill>
                  <a:schemeClr val="tx2"/>
                </a:solidFill>
              </a:rPr>
              <a:t>these</a:t>
            </a:r>
            <a:r>
              <a:rPr lang="es-ES" sz="4000" b="1" dirty="0" smtClean="0">
                <a:solidFill>
                  <a:schemeClr val="tx2"/>
                </a:solidFill>
              </a:rPr>
              <a:t> </a:t>
            </a:r>
            <a:r>
              <a:rPr lang="es-ES" sz="4000" b="1" dirty="0" err="1" smtClean="0">
                <a:solidFill>
                  <a:schemeClr val="tx2"/>
                </a:solidFill>
              </a:rPr>
              <a:t>efforts</a:t>
            </a:r>
            <a:endParaRPr lang="es-ES" sz="4000" b="1" dirty="0" smtClean="0">
              <a:solidFill>
                <a:schemeClr val="tx2"/>
              </a:solidFill>
            </a:endParaRPr>
          </a:p>
          <a:p>
            <a:pPr algn="ctr"/>
            <a:r>
              <a:rPr lang="es-ES" sz="4000" b="1" dirty="0" smtClean="0">
                <a:solidFill>
                  <a:schemeClr val="tx2"/>
                </a:solidFill>
              </a:rPr>
              <a:t>THANK YOU</a:t>
            </a:r>
            <a:endParaRPr lang="es-E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354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193</Words>
  <Application>Microsoft Macintosh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Ciencia con los telescopios óptico-infrarrojos de CAHA y ORM en la próxima década  A personal view/summary</vt:lpstr>
      <vt:lpstr>Presentación de PowerPoint</vt:lpstr>
      <vt:lpstr>Presentación de PowerPoint</vt:lpstr>
      <vt:lpstr>Presentación de PowerPoint</vt:lpstr>
    </vt:vector>
  </TitlesOfParts>
  <Company>Instituto de Astrofísica de Canarias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Ordenación Docente Dpto. Astrofísica 2012-13</dc:title>
  <dc:creator>Francisco Garzón López</dc:creator>
  <cp:lastModifiedBy>Francisco Garzón López</cp:lastModifiedBy>
  <cp:revision>19</cp:revision>
  <dcterms:created xsi:type="dcterms:W3CDTF">2012-03-13T09:48:35Z</dcterms:created>
  <dcterms:modified xsi:type="dcterms:W3CDTF">2012-03-23T13:42:34Z</dcterms:modified>
</cp:coreProperties>
</file>