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Default Extension="tiff" ContentType="image/tiff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96" r:id="rId3"/>
    <p:sldId id="267" r:id="rId4"/>
    <p:sldId id="285" r:id="rId5"/>
    <p:sldId id="265" r:id="rId6"/>
    <p:sldId id="304" r:id="rId7"/>
    <p:sldId id="279" r:id="rId8"/>
    <p:sldId id="298" r:id="rId9"/>
    <p:sldId id="292" r:id="rId10"/>
    <p:sldId id="263" r:id="rId11"/>
    <p:sldId id="293" r:id="rId12"/>
    <p:sldId id="301" r:id="rId13"/>
    <p:sldId id="300" r:id="rId14"/>
    <p:sldId id="258" r:id="rId15"/>
    <p:sldId id="259" r:id="rId16"/>
    <p:sldId id="287" r:id="rId17"/>
    <p:sldId id="295" r:id="rId18"/>
    <p:sldId id="273" r:id="rId19"/>
    <p:sldId id="30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72637" autoAdjust="0"/>
  </p:normalViewPr>
  <p:slideViewPr>
    <p:cSldViewPr snapToGrid="0" snapToObjects="1">
      <p:cViewPr varScale="1">
        <p:scale>
          <a:sx n="72" d="100"/>
          <a:sy n="72" d="100"/>
        </p:scale>
        <p:origin x="-1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BFF68-0D26-D249-AB2A-5F5B3A2C06F5}" type="datetimeFigureOut">
              <a:rPr lang="en-US" smtClean="0"/>
              <a:t>3/15/12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DE972-8334-CA43-92D9-FCC462C333B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DE972-8334-CA43-92D9-FCC462C333BD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DE972-8334-CA43-92D9-FCC462C333BD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DE972-8334-CA43-92D9-FCC462C333BD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DE972-8334-CA43-92D9-FCC462C333BD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DE972-8334-CA43-92D9-FCC462C333BD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DE972-8334-CA43-92D9-FCC462C333BD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DE972-8334-CA43-92D9-FCC462C333BD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DE972-8334-CA43-92D9-FCC462C333BD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DE972-8334-CA43-92D9-FCC462C333BD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589A-EEBF-064E-883C-F16A79359216}" type="datetimeFigureOut">
              <a:rPr lang="en-US" smtClean="0"/>
              <a:t>3/15/12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9D09-0974-114C-9D46-2F5608258E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589A-EEBF-064E-883C-F16A79359216}" type="datetimeFigureOut">
              <a:rPr lang="en-US" smtClean="0"/>
              <a:t>3/15/12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9D09-0974-114C-9D46-2F5608258E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589A-EEBF-064E-883C-F16A79359216}" type="datetimeFigureOut">
              <a:rPr lang="en-US" smtClean="0"/>
              <a:t>3/15/12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9D09-0974-114C-9D46-2F5608258E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589A-EEBF-064E-883C-F16A79359216}" type="datetimeFigureOut">
              <a:rPr lang="en-US" smtClean="0"/>
              <a:t>3/15/12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9D09-0974-114C-9D46-2F5608258E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589A-EEBF-064E-883C-F16A79359216}" type="datetimeFigureOut">
              <a:rPr lang="en-US" smtClean="0"/>
              <a:t>3/15/12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9D09-0974-114C-9D46-2F5608258E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589A-EEBF-064E-883C-F16A79359216}" type="datetimeFigureOut">
              <a:rPr lang="en-US" smtClean="0"/>
              <a:t>3/15/12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9D09-0974-114C-9D46-2F5608258E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589A-EEBF-064E-883C-F16A79359216}" type="datetimeFigureOut">
              <a:rPr lang="en-US" smtClean="0"/>
              <a:t>3/15/12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9D09-0974-114C-9D46-2F5608258E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589A-EEBF-064E-883C-F16A79359216}" type="datetimeFigureOut">
              <a:rPr lang="en-US" smtClean="0"/>
              <a:t>3/15/12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9D09-0974-114C-9D46-2F5608258E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589A-EEBF-064E-883C-F16A79359216}" type="datetimeFigureOut">
              <a:rPr lang="en-US" smtClean="0"/>
              <a:t>3/15/12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9D09-0974-114C-9D46-2F5608258E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589A-EEBF-064E-883C-F16A79359216}" type="datetimeFigureOut">
              <a:rPr lang="en-US" smtClean="0"/>
              <a:t>3/15/12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9D09-0974-114C-9D46-2F5608258E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589A-EEBF-064E-883C-F16A79359216}" type="datetimeFigureOut">
              <a:rPr lang="en-US" smtClean="0"/>
              <a:t>3/15/12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9D09-0974-114C-9D46-2F5608258E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B589A-EEBF-064E-883C-F16A79359216}" type="datetimeFigureOut">
              <a:rPr lang="en-US" smtClean="0"/>
              <a:t>3/15/12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D9D09-0974-114C-9D46-2F5608258E8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Relationship Id="rId3" Type="http://schemas.openxmlformats.org/officeDocument/2006/relationships/image" Target="../media/image7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80" y="564518"/>
            <a:ext cx="9108720" cy="147002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ndara"/>
                <a:cs typeface="Candara"/>
              </a:rPr>
              <a:t/>
            </a:r>
            <a:br>
              <a:rPr lang="en-US" dirty="0" smtClean="0">
                <a:latin typeface="Candara"/>
                <a:cs typeface="Candara"/>
              </a:rPr>
            </a:br>
            <a:r>
              <a:rPr lang="en-US" dirty="0" smtClean="0">
                <a:latin typeface="Candara"/>
                <a:cs typeface="Candara"/>
              </a:rPr>
              <a:t>Nearby and distant galaxies from ORM and CAHA: the next decade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7387" y="3827765"/>
            <a:ext cx="7878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Patricia </a:t>
            </a:r>
            <a:r>
              <a:rPr lang="en-US" sz="2400" dirty="0" err="1" smtClean="0"/>
              <a:t>S</a:t>
            </a:r>
            <a:r>
              <a:rPr lang="en-US" sz="2400" dirty="0" err="1" smtClean="0"/>
              <a:t>á</a:t>
            </a:r>
            <a:r>
              <a:rPr lang="en-US" sz="2400" dirty="0" err="1" smtClean="0"/>
              <a:t>nchez-Bl</a:t>
            </a:r>
            <a:r>
              <a:rPr lang="en-US" sz="2400" dirty="0" err="1" smtClean="0"/>
              <a:t>á</a:t>
            </a:r>
            <a:r>
              <a:rPr lang="en-US" sz="2400" dirty="0" err="1" smtClean="0"/>
              <a:t>zquez</a:t>
            </a:r>
            <a:r>
              <a:rPr lang="en-US" sz="2400" dirty="0" smtClean="0"/>
              <a:t> (Universidad </a:t>
            </a:r>
            <a:r>
              <a:rPr lang="en-US" sz="2400" dirty="0" err="1" smtClean="0"/>
              <a:t>Aut</a:t>
            </a:r>
            <a:r>
              <a:rPr lang="en-US" sz="2400" dirty="0" err="1" smtClean="0"/>
              <a:t>ó</a:t>
            </a:r>
            <a:r>
              <a:rPr lang="en-US" sz="2400" dirty="0" err="1" smtClean="0"/>
              <a:t>noma</a:t>
            </a:r>
            <a:r>
              <a:rPr lang="en-US" sz="2400" dirty="0" smtClean="0"/>
              <a:t> de Madrid)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ndara"/>
                <a:cs typeface="Candara"/>
              </a:rPr>
              <a:t>Resolved spectroscopy of disk galaxies secular processes</a:t>
            </a:r>
            <a:endParaRPr lang="en-US" dirty="0">
              <a:latin typeface="Candara"/>
              <a:cs typeface="Candar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886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000" dirty="0" smtClean="0">
                <a:latin typeface="Candara"/>
                <a:cs typeface="Candara"/>
              </a:rPr>
              <a:t>      IFU </a:t>
            </a:r>
            <a:r>
              <a:rPr lang="en-US" sz="2000" dirty="0">
                <a:latin typeface="Candara"/>
                <a:cs typeface="Candara"/>
              </a:rPr>
              <a:t>observations of nearby galaxies can offer</a:t>
            </a:r>
            <a:r>
              <a:rPr lang="en-US" sz="2000" dirty="0" smtClean="0">
                <a:latin typeface="Candara"/>
                <a:cs typeface="Candara"/>
              </a:rPr>
              <a:t> information </a:t>
            </a:r>
            <a:r>
              <a:rPr lang="en-US" sz="2000" dirty="0">
                <a:latin typeface="Candara"/>
                <a:cs typeface="Candara"/>
              </a:rPr>
              <a:t>on</a:t>
            </a:r>
            <a:r>
              <a:rPr lang="en-US" sz="2000" dirty="0" smtClean="0">
                <a:latin typeface="Candara"/>
                <a:cs typeface="Candara"/>
              </a:rPr>
              <a:t> stellar </a:t>
            </a:r>
            <a:r>
              <a:rPr lang="en-US" sz="2000" dirty="0">
                <a:latin typeface="Candara"/>
                <a:cs typeface="Candara"/>
              </a:rPr>
              <a:t>populations, star formation and ionized gas properties, as well as kinematics, structure and possible imprints of </a:t>
            </a:r>
            <a:r>
              <a:rPr lang="en-US" sz="2000" dirty="0" err="1">
                <a:latin typeface="Candara"/>
                <a:cs typeface="Candara"/>
              </a:rPr>
              <a:t>environmetal</a:t>
            </a:r>
            <a:r>
              <a:rPr lang="en-US" sz="2000" dirty="0">
                <a:latin typeface="Candara"/>
                <a:cs typeface="Candara"/>
              </a:rPr>
              <a:t> </a:t>
            </a:r>
            <a:r>
              <a:rPr lang="en-US" sz="2000" dirty="0" smtClean="0">
                <a:latin typeface="Candara"/>
                <a:cs typeface="Candara"/>
              </a:rPr>
              <a:t>effects.</a:t>
            </a:r>
          </a:p>
          <a:p>
            <a:pPr marL="457200" indent="-457200">
              <a:buAutoNum type="alphaLcParenBoth"/>
            </a:pPr>
            <a:r>
              <a:rPr lang="en-US" sz="2400" dirty="0" smtClean="0">
                <a:solidFill>
                  <a:srgbClr val="31859C"/>
                </a:solidFill>
                <a:latin typeface="Candara"/>
                <a:cs typeface="Candara"/>
              </a:rPr>
              <a:t>Are Galactic disks growing?  </a:t>
            </a:r>
            <a:r>
              <a:rPr lang="en-US" sz="2000" dirty="0" smtClean="0">
                <a:latin typeface="Candara"/>
                <a:cs typeface="Candara"/>
              </a:rPr>
              <a:t>SFR per unit area and then growth rates can be estimated</a:t>
            </a:r>
          </a:p>
          <a:p>
            <a:pPr marL="457200" indent="-457200">
              <a:buAutoNum type="alphaLcParenBoth"/>
            </a:pPr>
            <a:r>
              <a:rPr lang="en-US" sz="2400" dirty="0" smtClean="0">
                <a:solidFill>
                  <a:srgbClr val="31859C"/>
                </a:solidFill>
                <a:latin typeface="Candara"/>
                <a:cs typeface="Candara"/>
              </a:rPr>
              <a:t>What is the relation between baryonic and Dark Matter?. </a:t>
            </a:r>
          </a:p>
          <a:p>
            <a:pPr marL="457200" indent="-457200">
              <a:buAutoNum type="alphaLcParenBoth"/>
            </a:pPr>
            <a:r>
              <a:rPr lang="en-US" sz="2400" dirty="0" smtClean="0">
                <a:solidFill>
                  <a:srgbClr val="31859C"/>
                </a:solidFill>
                <a:latin typeface="Candara"/>
                <a:cs typeface="Candara"/>
              </a:rPr>
              <a:t>Radial migrations </a:t>
            </a:r>
            <a:r>
              <a:rPr lang="en-US" sz="2000" dirty="0" smtClean="0">
                <a:latin typeface="Candara"/>
                <a:cs typeface="Candara"/>
              </a:rPr>
              <a:t>(mixing mechanisms in the disk)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k_mass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00" y="692150"/>
            <a:ext cx="5676900" cy="5473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2228" y="123490"/>
            <a:ext cx="65966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ndara"/>
                <a:cs typeface="Candara"/>
              </a:rPr>
              <a:t>Breaking the halo disk degeneracy</a:t>
            </a:r>
          </a:p>
          <a:p>
            <a:r>
              <a:rPr lang="en-US" dirty="0" smtClean="0">
                <a:solidFill>
                  <a:srgbClr val="215968"/>
                </a:solidFill>
                <a:latin typeface="Candara"/>
                <a:cs typeface="Candara"/>
              </a:rPr>
              <a:t>By making direct measurements of the dynamical mass of the disk</a:t>
            </a:r>
            <a:endParaRPr lang="en-US" dirty="0">
              <a:solidFill>
                <a:srgbClr val="215968"/>
              </a:solidFill>
              <a:latin typeface="Candara"/>
              <a:cs typeface="Candara"/>
            </a:endParaRPr>
          </a:p>
        </p:txBody>
      </p:sp>
      <p:pic>
        <p:nvPicPr>
          <p:cNvPr id="6" name="Picture 5" descr="sigma_`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197" y="4681195"/>
            <a:ext cx="1993900" cy="482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2228" y="5398559"/>
            <a:ext cx="2833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DiskMass</a:t>
            </a:r>
            <a:r>
              <a:rPr lang="en-US" dirty="0" smtClean="0"/>
              <a:t> survey*using </a:t>
            </a:r>
            <a:r>
              <a:rPr lang="en-US" dirty="0" err="1" smtClean="0"/>
              <a:t>SparsePak</a:t>
            </a:r>
            <a:r>
              <a:rPr lang="en-US" dirty="0" smtClean="0"/>
              <a:t> and PPAK) is doing this type of analysis but only for ~40 galaxies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189669"/>
            <a:ext cx="3528154" cy="3139321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dirty="0" smtClean="0"/>
              <a:t>confirm </a:t>
            </a:r>
            <a:r>
              <a:rPr lang="en-US" dirty="0"/>
              <a:t>or disprove the maximum-disk </a:t>
            </a:r>
            <a:r>
              <a:rPr lang="en-US" dirty="0" smtClean="0"/>
              <a:t>hypothesis</a:t>
            </a:r>
          </a:p>
          <a:p>
            <a:pPr marL="342900" indent="-342900">
              <a:buAutoNum type="arabicParenBoth"/>
            </a:pPr>
            <a:r>
              <a:rPr lang="en-US" dirty="0" smtClean="0"/>
              <a:t> provide </a:t>
            </a:r>
            <a:r>
              <a:rPr lang="en-US" dirty="0"/>
              <a:t>an absolute calibration of the stellar mass-to-light ratio</a:t>
            </a:r>
            <a:r>
              <a:rPr lang="en-US" dirty="0" smtClean="0"/>
              <a:t>  </a:t>
            </a:r>
            <a:r>
              <a:rPr lang="en-US" dirty="0"/>
              <a:t>below uncertainties in present-day stellar-population synthesis </a:t>
            </a:r>
            <a:r>
              <a:rPr lang="en-US" dirty="0" smtClean="0"/>
              <a:t>models</a:t>
            </a:r>
          </a:p>
          <a:p>
            <a:pPr marL="342900" indent="-342900">
              <a:buAutoNum type="arabicParenBoth"/>
            </a:pPr>
            <a:r>
              <a:rPr lang="en-US" dirty="0" smtClean="0"/>
              <a:t> </a:t>
            </a:r>
            <a:r>
              <a:rPr lang="en-US" dirty="0"/>
              <a:t>make significant progress in defining the shape of dark halos in the inner regions of disk galaxies.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68816" y="6193145"/>
            <a:ext cx="2086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Bershady</a:t>
            </a:r>
            <a:r>
              <a:rPr lang="en-US" dirty="0" smtClean="0"/>
              <a:t> et al. 2010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32293" y="123490"/>
            <a:ext cx="137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R~10000</a:t>
            </a:r>
          </a:p>
          <a:p>
            <a:r>
              <a:rPr lang="en-US" dirty="0" smtClean="0"/>
              <a:t>μ</a:t>
            </a:r>
            <a:r>
              <a:rPr lang="en-US" baseline="-25000" dirty="0" smtClean="0"/>
              <a:t>B</a:t>
            </a:r>
            <a:r>
              <a:rPr lang="en-US" dirty="0" smtClean="0"/>
              <a:t>~24.0 </a:t>
            </a:r>
            <a:r>
              <a:rPr lang="en-US" dirty="0" err="1" smtClean="0"/>
              <a:t>mag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792"/>
            <a:ext cx="8229600" cy="80147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smtClean="0">
                <a:latin typeface="Candara"/>
                <a:cs typeface="Candara"/>
              </a:rPr>
              <a:t>Disk growth and radial migrations</a:t>
            </a:r>
            <a:endParaRPr lang="en-US" sz="4000" dirty="0">
              <a:latin typeface="Candara"/>
              <a:cs typeface="Candara"/>
            </a:endParaRPr>
          </a:p>
        </p:txBody>
      </p:sp>
      <p:pic>
        <p:nvPicPr>
          <p:cNvPr id="4" name="Picture 3" descr="migration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00" y="1170664"/>
            <a:ext cx="5613400" cy="2641600"/>
          </a:xfrm>
          <a:prstGeom prst="rect">
            <a:avLst/>
          </a:prstGeom>
        </p:spPr>
      </p:pic>
      <p:pic>
        <p:nvPicPr>
          <p:cNvPr id="5" name="Picture 4" descr="radial_migration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1305" y="3861796"/>
            <a:ext cx="5454255" cy="28284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06000" y="1675910"/>
            <a:ext cx="333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There is considerably orbital mixing in disk galaxies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2600" y="4233894"/>
            <a:ext cx="333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important consequences in the field of Galactic chemical evolution (important for Gaia)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920" y="282258"/>
            <a:ext cx="8264880" cy="92368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smtClean="0">
                <a:latin typeface="Candara"/>
                <a:cs typeface="Candara"/>
              </a:rPr>
              <a:t>Radial Migrations</a:t>
            </a:r>
            <a:endParaRPr lang="en-US" sz="4000" dirty="0">
              <a:latin typeface="Candara"/>
              <a:cs typeface="Candara"/>
            </a:endParaRPr>
          </a:p>
        </p:txBody>
      </p:sp>
      <p:pic>
        <p:nvPicPr>
          <p:cNvPr id="4" name="Picture 3" descr="roskar2008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86" y="2251676"/>
            <a:ext cx="7441553" cy="37286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40208" y="5962711"/>
            <a:ext cx="1846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Roskar</a:t>
            </a:r>
            <a:r>
              <a:rPr lang="en-US" dirty="0" smtClean="0"/>
              <a:t> et al. 2008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1920" y="1464217"/>
            <a:ext cx="8326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Studying the evolution of the </a:t>
            </a:r>
            <a:r>
              <a:rPr lang="en-US" b="1" dirty="0" err="1" smtClean="0"/>
              <a:t>metallicity</a:t>
            </a:r>
            <a:r>
              <a:rPr lang="en-US" b="1" dirty="0" smtClean="0"/>
              <a:t> gradients </a:t>
            </a:r>
            <a:r>
              <a:rPr lang="en-US" dirty="0" smtClean="0"/>
              <a:t>with time and their relation with the </a:t>
            </a:r>
          </a:p>
          <a:p>
            <a:r>
              <a:rPr lang="en-US" dirty="0" smtClean="0"/>
              <a:t>Gas-phase </a:t>
            </a:r>
            <a:r>
              <a:rPr lang="en-US" dirty="0" err="1" smtClean="0"/>
              <a:t>metallicity</a:t>
            </a:r>
            <a:r>
              <a:rPr lang="en-US" dirty="0" smtClean="0"/>
              <a:t> gradients can give insights in the importance of radial migrations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4622122" y="5626965"/>
            <a:ext cx="1392519" cy="17639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3369190" y="4692548"/>
            <a:ext cx="1940372" cy="1639496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15649" y="6332045"/>
            <a:ext cx="1072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5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Gyr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ago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6438505" y="3387101"/>
            <a:ext cx="1700034" cy="5645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3598507" y="3387100"/>
            <a:ext cx="4540032" cy="5645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138539" y="3069560"/>
            <a:ext cx="1005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0.1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Gyr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ago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latin typeface="Candara"/>
                <a:cs typeface="Candara"/>
              </a:rPr>
              <a:t>Other science drivers for 2D spectroscopy</a:t>
            </a:r>
            <a:endParaRPr lang="en-US" sz="3600" dirty="0">
              <a:latin typeface="Candara"/>
              <a:cs typeface="Candar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3687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ndara"/>
                <a:cs typeface="Candara"/>
              </a:rPr>
              <a:t>Extend the kinematic classification of galaxies over the entire </a:t>
            </a:r>
            <a:r>
              <a:rPr lang="en-US" sz="2400" dirty="0">
                <a:latin typeface="Candara"/>
                <a:cs typeface="Candara"/>
              </a:rPr>
              <a:t>H</a:t>
            </a:r>
            <a:r>
              <a:rPr lang="en-US" sz="2400" dirty="0" smtClean="0">
                <a:latin typeface="Candara"/>
                <a:cs typeface="Candara"/>
              </a:rPr>
              <a:t>ubble sequence</a:t>
            </a:r>
          </a:p>
          <a:p>
            <a:r>
              <a:rPr lang="en-US" sz="2400" dirty="0" smtClean="0">
                <a:latin typeface="Candara"/>
                <a:cs typeface="Candara"/>
              </a:rPr>
              <a:t>Study the ISM over entire galaxies and a large sample, which will yield new insights on the importance of AGN, star formation, shocks and old stars as ionization sources.</a:t>
            </a:r>
          </a:p>
          <a:p>
            <a:r>
              <a:rPr lang="en-US" sz="2400" dirty="0" smtClean="0">
                <a:latin typeface="Candara"/>
                <a:cs typeface="Candara"/>
              </a:rPr>
              <a:t>Quantify the presence of kinematical signatures of mergers and, therefore, impact of mergers in galaxy formation and evolution.</a:t>
            </a:r>
          </a:p>
          <a:p>
            <a:r>
              <a:rPr lang="en-US" sz="2400" dirty="0" smtClean="0">
                <a:latin typeface="Candara"/>
                <a:cs typeface="Candara"/>
              </a:rPr>
              <a:t>Provide aperture corrections for large surveys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appellari201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412750"/>
            <a:ext cx="8509000" cy="6032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411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31859C"/>
                </a:solidFill>
              </a:rPr>
              <a:t>Some examples:</a:t>
            </a:r>
          </a:p>
          <a:p>
            <a:r>
              <a:rPr lang="en-US" sz="2400" dirty="0" smtClean="0">
                <a:latin typeface="Candara"/>
                <a:cs typeface="Candara"/>
              </a:rPr>
              <a:t>Herschel-Atlas: expect to find ~250000 objects (from the nearby Universe up to </a:t>
            </a:r>
            <a:r>
              <a:rPr lang="en-US" sz="2400" dirty="0" err="1" smtClean="0">
                <a:latin typeface="Candara"/>
                <a:cs typeface="Candara"/>
              </a:rPr>
              <a:t>redshifts</a:t>
            </a:r>
            <a:r>
              <a:rPr lang="en-US" sz="2400" dirty="0" smtClean="0">
                <a:latin typeface="Candara"/>
                <a:cs typeface="Candara"/>
              </a:rPr>
              <a:t> 3-4). These  objects will be  dusty (photometric </a:t>
            </a:r>
            <a:r>
              <a:rPr lang="en-US" sz="2400" dirty="0" err="1" smtClean="0">
                <a:latin typeface="Candara"/>
                <a:cs typeface="Candara"/>
              </a:rPr>
              <a:t>redshifts</a:t>
            </a:r>
            <a:r>
              <a:rPr lang="en-US" sz="2400" dirty="0" smtClean="0">
                <a:latin typeface="Candara"/>
                <a:cs typeface="Candara"/>
              </a:rPr>
              <a:t> do not work that well)</a:t>
            </a:r>
          </a:p>
          <a:p>
            <a:endParaRPr lang="en-US" sz="2400" dirty="0" smtClean="0">
              <a:latin typeface="Candara"/>
              <a:cs typeface="Candara"/>
            </a:endParaRPr>
          </a:p>
          <a:p>
            <a:r>
              <a:rPr lang="en-US" sz="2400" dirty="0" smtClean="0">
                <a:latin typeface="Candara"/>
                <a:cs typeface="Candara"/>
              </a:rPr>
              <a:t>LOFAR will offer the best way to trace the SFH of the Universe </a:t>
            </a:r>
            <a:r>
              <a:rPr lang="en-US" sz="2400" dirty="0" err="1" smtClean="0">
                <a:latin typeface="Candara"/>
                <a:cs typeface="Candara"/>
                <a:sym typeface="Wingdings"/>
              </a:rPr>
              <a:t></a:t>
            </a:r>
            <a:r>
              <a:rPr lang="en-US" sz="2400" dirty="0" smtClean="0">
                <a:latin typeface="Candara"/>
                <a:cs typeface="Candara"/>
                <a:sym typeface="Wingdings"/>
              </a:rPr>
              <a:t> still , </a:t>
            </a:r>
            <a:r>
              <a:rPr lang="en-US" sz="2400" dirty="0" err="1" smtClean="0">
                <a:latin typeface="Candara"/>
                <a:cs typeface="Candara"/>
                <a:sym typeface="Wingdings"/>
              </a:rPr>
              <a:t>redshifts</a:t>
            </a:r>
            <a:r>
              <a:rPr lang="en-US" sz="2400" dirty="0" smtClean="0">
                <a:latin typeface="Candara"/>
                <a:cs typeface="Candara"/>
                <a:sym typeface="Wingdings"/>
              </a:rPr>
              <a:t> are needed</a:t>
            </a:r>
          </a:p>
          <a:p>
            <a:endParaRPr lang="en-US" sz="2400" dirty="0" smtClean="0">
              <a:sym typeface="Wingdings"/>
            </a:endParaRP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317541"/>
            <a:ext cx="9144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Spectroscopic </a:t>
            </a:r>
            <a:r>
              <a:rPr lang="en-US" sz="2800" dirty="0" err="1" smtClean="0"/>
              <a:t>redshifts</a:t>
            </a:r>
            <a:r>
              <a:rPr lang="en-US" sz="2800" dirty="0" smtClean="0"/>
              <a:t> for multi-wavelength surveys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840761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fully </a:t>
            </a:r>
            <a:r>
              <a:rPr lang="en-US" dirty="0" err="1" smtClean="0"/>
              <a:t>explotation</a:t>
            </a:r>
            <a:r>
              <a:rPr lang="en-US" dirty="0" smtClean="0"/>
              <a:t> of wide field photometric surveys at optical, infrared or radio wavelengths needs of optical </a:t>
            </a:r>
            <a:r>
              <a:rPr lang="en-US" dirty="0" err="1" smtClean="0"/>
              <a:t>spectroscpy</a:t>
            </a:r>
            <a:r>
              <a:rPr lang="en-US" dirty="0" smtClean="0"/>
              <a:t> to provide with </a:t>
            </a:r>
            <a:r>
              <a:rPr lang="en-US" dirty="0" err="1" smtClean="0"/>
              <a:t>redshifts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Candara"/>
                <a:cs typeface="Candara"/>
              </a:rPr>
              <a:t>Many surveys devoted to </a:t>
            </a:r>
            <a:r>
              <a:rPr lang="en-US" sz="2000" dirty="0">
                <a:latin typeface="Candara"/>
                <a:cs typeface="Candara"/>
              </a:rPr>
              <a:t>to establish the evolution of the large-scale structure mass spectrum in order to constrain the basic cosmological </a:t>
            </a:r>
            <a:r>
              <a:rPr lang="en-US" sz="2000" dirty="0" smtClean="0">
                <a:latin typeface="Candara"/>
                <a:cs typeface="Candara"/>
              </a:rPr>
              <a:t>parameters (in particular the dark energy equation of state) </a:t>
            </a:r>
            <a:r>
              <a:rPr lang="en-US" sz="2000" dirty="0" err="1" smtClean="0">
                <a:latin typeface="Candara"/>
                <a:cs typeface="Candara"/>
                <a:sym typeface="Wingdings"/>
              </a:rPr>
              <a:t></a:t>
            </a:r>
            <a:endParaRPr lang="en-US" sz="2000" dirty="0" smtClean="0">
              <a:latin typeface="Candara"/>
              <a:cs typeface="Candara"/>
              <a:sym typeface="Wingdings"/>
            </a:endParaRPr>
          </a:p>
          <a:p>
            <a:pPr>
              <a:buNone/>
            </a:pPr>
            <a:endParaRPr lang="en-US" sz="2000" dirty="0">
              <a:latin typeface="Candara"/>
              <a:cs typeface="Candara"/>
              <a:sym typeface="Wingdings"/>
            </a:endParaRPr>
          </a:p>
          <a:p>
            <a:pPr>
              <a:buNone/>
            </a:pPr>
            <a:r>
              <a:rPr lang="en-US" sz="2000" dirty="0" smtClean="0">
                <a:latin typeface="Candara"/>
                <a:cs typeface="Candara"/>
                <a:sym typeface="Wingdings"/>
              </a:rPr>
              <a:t> </a:t>
            </a:r>
            <a:r>
              <a:rPr lang="en-US" sz="2400" dirty="0"/>
              <a:t>It is crucial to properly relate the observables to the </a:t>
            </a:r>
            <a:r>
              <a:rPr lang="en-US" sz="2400" dirty="0" smtClean="0"/>
              <a:t>baryonic and </a:t>
            </a:r>
            <a:r>
              <a:rPr lang="en-US" sz="2400" dirty="0"/>
              <a:t>total </a:t>
            </a:r>
            <a:r>
              <a:rPr lang="en-US" sz="2400" dirty="0" err="1" smtClean="0"/>
              <a:t>mass</a:t>
            </a:r>
            <a:r>
              <a:rPr lang="en-US" sz="2400" dirty="0" err="1" smtClean="0">
                <a:sym typeface="Wingdings"/>
              </a:rPr>
              <a:t></a:t>
            </a:r>
            <a:r>
              <a:rPr lang="en-US" sz="2400" dirty="0" smtClean="0">
                <a:sym typeface="Wingdings"/>
              </a:rPr>
              <a:t> 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requires </a:t>
            </a:r>
            <a:r>
              <a:rPr lang="en-US" sz="2400" dirty="0">
                <a:solidFill>
                  <a:srgbClr val="FF0000"/>
                </a:solidFill>
              </a:rPr>
              <a:t>a good understanding of the </a:t>
            </a:r>
            <a:r>
              <a:rPr lang="en-US" sz="2400" dirty="0" err="1" smtClean="0">
                <a:solidFill>
                  <a:srgbClr val="FF0000"/>
                </a:solidFill>
              </a:rPr>
              <a:t>energetics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of the </a:t>
            </a:r>
            <a:r>
              <a:rPr lang="en-US" sz="2400" dirty="0" err="1">
                <a:solidFill>
                  <a:srgbClr val="FF0000"/>
                </a:solidFill>
              </a:rPr>
              <a:t>intracluster</a:t>
            </a:r>
            <a:r>
              <a:rPr lang="en-US" sz="2400" dirty="0">
                <a:solidFill>
                  <a:srgbClr val="FF0000"/>
                </a:solidFill>
              </a:rPr>
              <a:t> medium as a function of time</a:t>
            </a:r>
            <a:endParaRPr lang="en-US" sz="2400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does environment affects galaxy formation?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What are the relative importance of physical processes such as </a:t>
            </a:r>
            <a:r>
              <a:rPr lang="en-US" dirty="0"/>
              <a:t>such as ram-pressure stripping, strangulation, mergers and </a:t>
            </a:r>
            <a:r>
              <a:rPr lang="en-US" dirty="0" err="1" smtClean="0"/>
              <a:t>harassmen</a:t>
            </a:r>
            <a:r>
              <a:rPr lang="en-US" dirty="0" smtClean="0"/>
              <a:t> that are more common in dense regions</a:t>
            </a:r>
          </a:p>
          <a:p>
            <a:r>
              <a:rPr lang="en-US" dirty="0"/>
              <a:t>A single IFU and multiple mini-IFU feeds are ideal solutions for many of these studies. The most demanding ones seek the measurement of galaxy internal velocity dispersions of 20 - 30 km s-1, which requires resolving powers of 5000 – 7000. A 2 degree field is required for cluster studies at </a:t>
            </a:r>
            <a:r>
              <a:rPr lang="en-US" dirty="0" err="1"/>
              <a:t>z</a:t>
            </a:r>
            <a:r>
              <a:rPr lang="en-US" dirty="0"/>
              <a:t> ~ 0.03, where this corresponds approximately to twice the </a:t>
            </a:r>
            <a:r>
              <a:rPr lang="en-US" dirty="0" err="1"/>
              <a:t>virial</a:t>
            </a:r>
            <a:r>
              <a:rPr lang="en-US" dirty="0"/>
              <a:t> radius. For more distant clusters and groups, a wide-field monolithic IFU (Sec. 7) such as the one proposed for nearby galaxy disks (Sec. 3.3.4) provides an efficient input mode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792"/>
            <a:ext cx="8229600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smtClean="0">
                <a:latin typeface="Candara"/>
                <a:cs typeface="Candara"/>
              </a:rPr>
              <a:t>Summary</a:t>
            </a:r>
            <a:endParaRPr lang="en-US" sz="4000" dirty="0">
              <a:latin typeface="Candara"/>
              <a:cs typeface="Candar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andara"/>
                <a:cs typeface="Candara"/>
              </a:rPr>
              <a:t>Large FOV  MOS spectrographs and IFU mounted on current telescopes at the ORM and the CAHA observatory  can be very useful and give complementary information to the 10-m class telescopes.</a:t>
            </a:r>
          </a:p>
          <a:p>
            <a:pPr>
              <a:buNone/>
            </a:pPr>
            <a:endParaRPr lang="en-US" sz="2400" dirty="0" smtClean="0">
              <a:latin typeface="Candara"/>
              <a:cs typeface="Candara"/>
            </a:endParaRPr>
          </a:p>
          <a:p>
            <a:r>
              <a:rPr lang="en-US" sz="2400" dirty="0" smtClean="0">
                <a:latin typeface="Candara"/>
                <a:cs typeface="Candara"/>
              </a:rPr>
              <a:t>We presented some science cases, that concentrate in discriminating the spatially resolved properties of nearby galaxies and spectroscopic </a:t>
            </a:r>
            <a:r>
              <a:rPr lang="en-US" sz="2400" dirty="0" err="1" smtClean="0">
                <a:latin typeface="Candara"/>
                <a:cs typeface="Candara"/>
              </a:rPr>
              <a:t>redshifts</a:t>
            </a:r>
            <a:r>
              <a:rPr lang="en-US" sz="2400" dirty="0" smtClean="0">
                <a:latin typeface="Candara"/>
                <a:cs typeface="Candara"/>
              </a:rPr>
              <a:t> for the large multi-wavelength photometric surveys.</a:t>
            </a:r>
            <a:endParaRPr lang="en-US" sz="2400" dirty="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3587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ndara"/>
                <a:cs typeface="Candara"/>
              </a:rPr>
              <a:t>ΛCDM have revolutionized our understanding of large scale structure and evolution of the Universe </a:t>
            </a:r>
            <a:r>
              <a:rPr lang="en-US" sz="2400" dirty="0" err="1" smtClean="0">
                <a:latin typeface="Candara"/>
                <a:cs typeface="Candara"/>
                <a:sym typeface="Wingdings"/>
              </a:rPr>
              <a:t></a:t>
            </a:r>
            <a:r>
              <a:rPr lang="en-US" sz="2400" dirty="0" smtClean="0">
                <a:latin typeface="Candara"/>
                <a:cs typeface="Candara"/>
                <a:sym typeface="Wingdings"/>
              </a:rPr>
              <a:t> also provide a framework for understanding galaxy formation.</a:t>
            </a:r>
          </a:p>
          <a:p>
            <a:endParaRPr lang="en-US" sz="2400" dirty="0" smtClean="0">
              <a:latin typeface="Candara"/>
              <a:cs typeface="Candara"/>
              <a:sym typeface="Wingdings"/>
            </a:endParaRPr>
          </a:p>
          <a:p>
            <a:pPr>
              <a:buNone/>
              <a:tabLst>
                <a:tab pos="352425" algn="l"/>
              </a:tabLst>
            </a:pPr>
            <a:r>
              <a:rPr lang="en-US" sz="2400" dirty="0" smtClean="0">
                <a:latin typeface="Candara"/>
                <a:cs typeface="Candara"/>
                <a:sym typeface="Wingdings"/>
              </a:rPr>
              <a:t>   </a:t>
            </a:r>
            <a:r>
              <a:rPr lang="en-US" sz="2400" dirty="0">
                <a:latin typeface="Candara"/>
                <a:cs typeface="Candara"/>
                <a:sym typeface="Wingdings"/>
              </a:rPr>
              <a:t> </a:t>
            </a:r>
            <a:r>
              <a:rPr lang="en-US" sz="2400" dirty="0" smtClean="0">
                <a:latin typeface="Candara"/>
                <a:cs typeface="Candara"/>
                <a:sym typeface="Wingdings"/>
              </a:rPr>
              <a:t> However, the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Candara"/>
                <a:cs typeface="Candara"/>
                <a:sym typeface="Wingdings"/>
              </a:rPr>
              <a:t>growth of the gaseous and stellar </a:t>
            </a:r>
            <a:r>
              <a:rPr lang="en-US" sz="2400" dirty="0" smtClean="0">
                <a:latin typeface="Candara"/>
                <a:cs typeface="Candara"/>
                <a:sym typeface="Wingdings"/>
              </a:rPr>
              <a:t>components </a:t>
            </a:r>
            <a:r>
              <a:rPr lang="en-US" sz="2400" dirty="0" smtClean="0">
                <a:solidFill>
                  <a:srgbClr val="31859C"/>
                </a:solidFill>
                <a:latin typeface="Candara"/>
                <a:cs typeface="Candara"/>
                <a:sym typeface="Wingdings"/>
              </a:rPr>
              <a:t>is not related in a simple </a:t>
            </a:r>
            <a:r>
              <a:rPr lang="en-US" sz="2400" dirty="0" smtClean="0">
                <a:latin typeface="Candara"/>
                <a:cs typeface="Candara"/>
                <a:sym typeface="Wingdings"/>
              </a:rPr>
              <a:t>way to the build up of the dark matter.</a:t>
            </a:r>
          </a:p>
          <a:p>
            <a:pPr>
              <a:buNone/>
            </a:pPr>
            <a:r>
              <a:rPr lang="en-US" sz="2400" dirty="0" smtClean="0">
                <a:latin typeface="Candara"/>
                <a:cs typeface="Candara"/>
                <a:sym typeface="Wingdings"/>
              </a:rPr>
              <a:t>     Processes of </a:t>
            </a:r>
            <a:r>
              <a:rPr lang="en-US" sz="2400" dirty="0" smtClean="0">
                <a:solidFill>
                  <a:srgbClr val="31859C"/>
                </a:solidFill>
                <a:latin typeface="Candara"/>
                <a:cs typeface="Candara"/>
                <a:sym typeface="Wingdings"/>
              </a:rPr>
              <a:t>gas accretion </a:t>
            </a:r>
            <a:r>
              <a:rPr lang="en-US" sz="2400" dirty="0" smtClean="0">
                <a:latin typeface="Candara"/>
                <a:cs typeface="Candara"/>
                <a:sym typeface="Wingdings"/>
              </a:rPr>
              <a:t>and </a:t>
            </a:r>
            <a:r>
              <a:rPr lang="en-US" sz="2400" dirty="0" smtClean="0">
                <a:solidFill>
                  <a:srgbClr val="31859C"/>
                </a:solidFill>
                <a:latin typeface="Candara"/>
                <a:cs typeface="Candara"/>
                <a:sym typeface="Wingdings"/>
              </a:rPr>
              <a:t>cooling and star formation </a:t>
            </a:r>
            <a:r>
              <a:rPr lang="en-US" sz="2400" dirty="0" smtClean="0">
                <a:latin typeface="Candara"/>
                <a:cs typeface="Candara"/>
                <a:sym typeface="Wingdings"/>
              </a:rPr>
              <a:t>that drives the difference are not well understood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1" y="5022106"/>
            <a:ext cx="7936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understanding of these processes will require </a:t>
            </a:r>
            <a:r>
              <a:rPr lang="en-US" dirty="0" smtClean="0">
                <a:sym typeface="Wingdings"/>
              </a:rPr>
              <a:t> a </a:t>
            </a:r>
            <a:r>
              <a:rPr lang="en-US" b="1" dirty="0" smtClean="0">
                <a:solidFill>
                  <a:srgbClr val="31859C"/>
                </a:solidFill>
                <a:sym typeface="Wingdings"/>
              </a:rPr>
              <a:t>wide range of observational approaches </a:t>
            </a:r>
            <a:r>
              <a:rPr lang="en-US" dirty="0" smtClean="0">
                <a:sym typeface="Wingdings"/>
              </a:rPr>
              <a:t>incorporating information from the </a:t>
            </a:r>
            <a:r>
              <a:rPr lang="en-US" b="1" dirty="0" smtClean="0">
                <a:solidFill>
                  <a:srgbClr val="31859C"/>
                </a:solidFill>
                <a:sym typeface="Wingdings"/>
              </a:rPr>
              <a:t>local </a:t>
            </a:r>
            <a:r>
              <a:rPr lang="en-US" dirty="0" smtClean="0">
                <a:sym typeface="Wingdings"/>
              </a:rPr>
              <a:t>and distant Universe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33684"/>
            <a:ext cx="3857547" cy="5847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andara"/>
                <a:cs typeface="Candara"/>
              </a:rPr>
              <a:t>The Physical problem</a:t>
            </a:r>
            <a:endParaRPr lang="en-US" sz="3200" dirty="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4961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>
                <a:latin typeface="Candara"/>
                <a:cs typeface="Candara"/>
              </a:rPr>
              <a:t>Some critical questions</a:t>
            </a:r>
            <a:endParaRPr lang="en-US" dirty="0">
              <a:latin typeface="Candara"/>
              <a:cs typeface="Candar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andara"/>
                <a:cs typeface="Candara"/>
              </a:rPr>
              <a:t>How </a:t>
            </a:r>
            <a:r>
              <a:rPr lang="en-US" sz="2400" dirty="0">
                <a:latin typeface="Candara"/>
                <a:cs typeface="Candara"/>
              </a:rPr>
              <a:t>and when did galaxies</a:t>
            </a:r>
            <a:r>
              <a:rPr lang="en-US" sz="2400" dirty="0" smtClean="0">
                <a:latin typeface="Candara"/>
                <a:cs typeface="Candara"/>
              </a:rPr>
              <a:t> </a:t>
            </a:r>
            <a:r>
              <a:rPr lang="en-US" sz="2400" dirty="0" smtClean="0">
                <a:solidFill>
                  <a:srgbClr val="31859C"/>
                </a:solidFill>
                <a:latin typeface="Candara"/>
                <a:cs typeface="Candara"/>
              </a:rPr>
              <a:t>form and assemble </a:t>
            </a:r>
            <a:r>
              <a:rPr lang="en-US" sz="2400" dirty="0">
                <a:latin typeface="Candara"/>
                <a:cs typeface="Candara"/>
              </a:rPr>
              <a:t>their </a:t>
            </a:r>
            <a:r>
              <a:rPr lang="en-US" sz="2400" dirty="0" smtClean="0">
                <a:latin typeface="Candara"/>
                <a:cs typeface="Candara"/>
              </a:rPr>
              <a:t>stars? </a:t>
            </a:r>
          </a:p>
          <a:p>
            <a:r>
              <a:rPr lang="en-US" sz="2400" dirty="0" smtClean="0">
                <a:latin typeface="Candara"/>
                <a:cs typeface="Candara"/>
              </a:rPr>
              <a:t>What </a:t>
            </a:r>
            <a:r>
              <a:rPr lang="en-US" sz="2400" dirty="0">
                <a:solidFill>
                  <a:srgbClr val="31859C"/>
                </a:solidFill>
                <a:latin typeface="Candara"/>
                <a:cs typeface="Candara"/>
              </a:rPr>
              <a:t>triggers </a:t>
            </a:r>
            <a:r>
              <a:rPr lang="en-US" sz="2400" dirty="0">
                <a:latin typeface="Candara"/>
                <a:cs typeface="Candara"/>
              </a:rPr>
              <a:t>episodes of galaxy-scale </a:t>
            </a:r>
            <a:r>
              <a:rPr lang="en-US" sz="2400" dirty="0">
                <a:solidFill>
                  <a:srgbClr val="31859C"/>
                </a:solidFill>
                <a:latin typeface="Candara"/>
                <a:cs typeface="Candara"/>
              </a:rPr>
              <a:t>star formation</a:t>
            </a:r>
            <a:r>
              <a:rPr lang="en-US" sz="2400" dirty="0">
                <a:latin typeface="Candara"/>
                <a:cs typeface="Candara"/>
              </a:rPr>
              <a:t>? What shuts them off?</a:t>
            </a:r>
            <a:r>
              <a:rPr lang="en-US" sz="2400" dirty="0" smtClean="0">
                <a:latin typeface="Candara"/>
                <a:cs typeface="Candara"/>
              </a:rPr>
              <a:t>  </a:t>
            </a:r>
          </a:p>
          <a:p>
            <a:r>
              <a:rPr lang="en-US" sz="2400" dirty="0" smtClean="0">
                <a:latin typeface="Candara"/>
                <a:cs typeface="Candara"/>
              </a:rPr>
              <a:t>How do </a:t>
            </a:r>
            <a:r>
              <a:rPr lang="en-US" sz="2400" dirty="0" smtClean="0">
                <a:solidFill>
                  <a:srgbClr val="31859C"/>
                </a:solidFill>
                <a:latin typeface="Candara"/>
                <a:cs typeface="Candara"/>
              </a:rPr>
              <a:t>energetic feedback </a:t>
            </a:r>
            <a:r>
              <a:rPr lang="en-US" sz="2400" dirty="0" smtClean="0">
                <a:latin typeface="Candara"/>
                <a:cs typeface="Candara"/>
              </a:rPr>
              <a:t>processes affect the galaxy formation process (SN and AGN)</a:t>
            </a:r>
          </a:p>
          <a:p>
            <a:r>
              <a:rPr lang="en-US" sz="2400" dirty="0">
                <a:latin typeface="Candara"/>
                <a:cs typeface="Candara"/>
              </a:rPr>
              <a:t>H</a:t>
            </a:r>
            <a:r>
              <a:rPr lang="en-US" sz="2400" dirty="0" smtClean="0">
                <a:latin typeface="Candara"/>
                <a:cs typeface="Candara"/>
              </a:rPr>
              <a:t>ow do galaxies </a:t>
            </a:r>
            <a:r>
              <a:rPr lang="en-US" sz="2400" dirty="0" smtClean="0">
                <a:solidFill>
                  <a:srgbClr val="31859C"/>
                </a:solidFill>
                <a:latin typeface="Candara"/>
                <a:cs typeface="Candara"/>
              </a:rPr>
              <a:t>accrete their gas </a:t>
            </a:r>
            <a:r>
              <a:rPr lang="en-US" sz="2400" dirty="0" smtClean="0">
                <a:latin typeface="Candara"/>
                <a:cs typeface="Candara"/>
              </a:rPr>
              <a:t>(cold flow, cooling flow)</a:t>
            </a:r>
          </a:p>
          <a:p>
            <a:r>
              <a:rPr lang="en-US" sz="2400" dirty="0" smtClean="0">
                <a:latin typeface="Candara"/>
                <a:cs typeface="Candara"/>
              </a:rPr>
              <a:t>Importance of secular evolution  vs. other processes</a:t>
            </a:r>
          </a:p>
          <a:p>
            <a:r>
              <a:rPr lang="en-US" sz="2400" dirty="0" smtClean="0">
                <a:latin typeface="Candara"/>
                <a:cs typeface="Candara"/>
              </a:rPr>
              <a:t>What </a:t>
            </a:r>
            <a:r>
              <a:rPr lang="en-US" sz="2400" dirty="0">
                <a:latin typeface="Candara"/>
                <a:cs typeface="Candara"/>
              </a:rPr>
              <a:t>is </a:t>
            </a:r>
            <a:r>
              <a:rPr lang="en-US" sz="2400" dirty="0">
                <a:solidFill>
                  <a:srgbClr val="31859C"/>
                </a:solidFill>
                <a:latin typeface="Candara"/>
                <a:cs typeface="Candara"/>
              </a:rPr>
              <a:t>the role of environment </a:t>
            </a:r>
            <a:r>
              <a:rPr lang="en-US" sz="2400" dirty="0">
                <a:latin typeface="Candara"/>
                <a:cs typeface="Candara"/>
              </a:rPr>
              <a:t>in driving galaxy formation</a:t>
            </a:r>
            <a:r>
              <a:rPr lang="en-US" sz="2400" dirty="0" smtClean="0">
                <a:latin typeface="Candara"/>
                <a:cs typeface="Candara"/>
              </a:rPr>
              <a:t>?</a:t>
            </a:r>
          </a:p>
          <a:p>
            <a:r>
              <a:rPr lang="en-US" sz="2400" dirty="0" smtClean="0">
                <a:latin typeface="Candara"/>
                <a:cs typeface="Candara"/>
              </a:rPr>
              <a:t>The relation between the </a:t>
            </a:r>
            <a:r>
              <a:rPr lang="en-US" sz="2400" dirty="0" smtClean="0">
                <a:solidFill>
                  <a:srgbClr val="31859C"/>
                </a:solidFill>
                <a:latin typeface="Candara"/>
                <a:cs typeface="Candara"/>
              </a:rPr>
              <a:t>masses</a:t>
            </a:r>
            <a:r>
              <a:rPr lang="en-US" sz="2400" dirty="0" smtClean="0">
                <a:latin typeface="Candara"/>
                <a:cs typeface="Candara"/>
              </a:rPr>
              <a:t> of galaxies and their </a:t>
            </a:r>
            <a:r>
              <a:rPr lang="en-US" sz="2400" dirty="0" smtClean="0">
                <a:solidFill>
                  <a:srgbClr val="31859C"/>
                </a:solidFill>
                <a:latin typeface="Candara"/>
                <a:cs typeface="Candara"/>
              </a:rPr>
              <a:t>dark matter haloes</a:t>
            </a:r>
            <a:endParaRPr lang="en-US" sz="2400" dirty="0">
              <a:solidFill>
                <a:srgbClr val="31859C"/>
              </a:solidFill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433"/>
            <a:ext cx="8229600" cy="114300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ndara"/>
                <a:cs typeface="Candara"/>
              </a:rPr>
              <a:t>possible contributions of 2-4m telescopes</a:t>
            </a:r>
            <a:endParaRPr lang="en-US" dirty="0">
              <a:latin typeface="Candara"/>
              <a:cs typeface="Candar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rgbClr val="215968"/>
                </a:solidFill>
                <a:latin typeface="Candara"/>
                <a:cs typeface="Candara"/>
              </a:rPr>
              <a:t>The possibility of obtaining a large FOV will allow:</a:t>
            </a:r>
          </a:p>
          <a:p>
            <a:pPr>
              <a:buNone/>
            </a:pPr>
            <a:endParaRPr lang="en-US" sz="2800" dirty="0" smtClean="0">
              <a:solidFill>
                <a:srgbClr val="215968"/>
              </a:solidFill>
              <a:latin typeface="Candara"/>
              <a:cs typeface="Candara"/>
            </a:endParaRPr>
          </a:p>
          <a:p>
            <a:r>
              <a:rPr lang="en-US" sz="2400" dirty="0" smtClean="0">
                <a:latin typeface="Candara"/>
                <a:cs typeface="Candara"/>
              </a:rPr>
              <a:t>Wide field spectroscopic </a:t>
            </a:r>
            <a:r>
              <a:rPr lang="en-US" sz="2400" b="1" dirty="0" smtClean="0">
                <a:latin typeface="Candara"/>
                <a:cs typeface="Candara"/>
              </a:rPr>
              <a:t>surveys </a:t>
            </a:r>
            <a:r>
              <a:rPr lang="en-US" sz="2400" dirty="0" smtClean="0">
                <a:latin typeface="Candara"/>
                <a:cs typeface="Candara"/>
              </a:rPr>
              <a:t>(</a:t>
            </a:r>
            <a:r>
              <a:rPr lang="en-US" sz="2400" dirty="0" err="1" smtClean="0">
                <a:latin typeface="Candara"/>
                <a:cs typeface="Candara"/>
              </a:rPr>
              <a:t>redshifts</a:t>
            </a:r>
            <a:r>
              <a:rPr lang="en-US" sz="2400" dirty="0" smtClean="0">
                <a:latin typeface="Candara"/>
                <a:cs typeface="Candara"/>
              </a:rPr>
              <a:t> of </a:t>
            </a:r>
            <a:r>
              <a:rPr lang="en-US" sz="2400" dirty="0" err="1" smtClean="0">
                <a:latin typeface="Candara"/>
                <a:cs typeface="Candara"/>
              </a:rPr>
              <a:t>multiwavelength</a:t>
            </a:r>
            <a:r>
              <a:rPr lang="en-US" sz="2400" dirty="0" smtClean="0">
                <a:latin typeface="Candara"/>
                <a:cs typeface="Candara"/>
              </a:rPr>
              <a:t> photometric surveys, spectroscopy of clusters)</a:t>
            </a:r>
          </a:p>
          <a:p>
            <a:pPr>
              <a:buNone/>
            </a:pPr>
            <a:endParaRPr lang="en-US" sz="2400" dirty="0" smtClean="0">
              <a:latin typeface="Candara"/>
              <a:cs typeface="Candara"/>
            </a:endParaRPr>
          </a:p>
          <a:p>
            <a:r>
              <a:rPr lang="en-US" sz="2400" dirty="0" smtClean="0">
                <a:latin typeface="Candara"/>
                <a:cs typeface="Candara"/>
              </a:rPr>
              <a:t>2D-spectroscopy </a:t>
            </a:r>
            <a:r>
              <a:rPr lang="en-US" sz="2400" b="1" dirty="0" smtClean="0">
                <a:latin typeface="Candara"/>
                <a:cs typeface="Candara"/>
              </a:rPr>
              <a:t>surveys </a:t>
            </a:r>
            <a:r>
              <a:rPr lang="en-US" sz="2400" dirty="0" smtClean="0">
                <a:latin typeface="Candara"/>
                <a:cs typeface="Candara"/>
              </a:rPr>
              <a:t>(properties of nearby galaxies)</a:t>
            </a:r>
            <a:endParaRPr lang="en-US" sz="2400" dirty="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lanton_red_blu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60" y="133509"/>
            <a:ext cx="7904037" cy="60897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21238" y="6223246"/>
            <a:ext cx="143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Blanton 2008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69"/>
            <a:ext cx="8229600" cy="83675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>
                <a:latin typeface="Candara"/>
                <a:cs typeface="Candara"/>
              </a:rPr>
              <a:t>2D spectroscopic surveys</a:t>
            </a:r>
            <a:endParaRPr lang="en-US" dirty="0">
              <a:latin typeface="Candara"/>
              <a:cs typeface="Candar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 smtClean="0">
              <a:solidFill>
                <a:srgbClr val="215968"/>
              </a:solidFill>
              <a:latin typeface="Candara"/>
              <a:cs typeface="Candara"/>
            </a:endParaRPr>
          </a:p>
          <a:p>
            <a:endParaRPr lang="en-US" sz="2000" dirty="0">
              <a:solidFill>
                <a:srgbClr val="215968"/>
              </a:solidFill>
              <a:latin typeface="Candara"/>
              <a:cs typeface="Candara"/>
            </a:endParaRPr>
          </a:p>
          <a:p>
            <a:r>
              <a:rPr lang="en-US" sz="2000" dirty="0" smtClean="0">
                <a:solidFill>
                  <a:srgbClr val="215968"/>
                </a:solidFill>
                <a:latin typeface="Candara"/>
                <a:cs typeface="Candara"/>
              </a:rPr>
              <a:t>Star </a:t>
            </a:r>
            <a:r>
              <a:rPr lang="en-US" sz="2000" dirty="0">
                <a:solidFill>
                  <a:srgbClr val="215968"/>
                </a:solidFill>
                <a:latin typeface="Candara"/>
                <a:cs typeface="Candara"/>
              </a:rPr>
              <a:t> formation</a:t>
            </a:r>
            <a:r>
              <a:rPr lang="en-US" sz="1600" dirty="0">
                <a:latin typeface="Candara"/>
                <a:cs typeface="Candara"/>
              </a:rPr>
              <a:t>. </a:t>
            </a:r>
            <a:r>
              <a:rPr lang="en-US" sz="1600" dirty="0" smtClean="0">
                <a:latin typeface="Candara"/>
                <a:cs typeface="Candara"/>
              </a:rPr>
              <a:t> 2D spectroscopy can </a:t>
            </a:r>
            <a:r>
              <a:rPr lang="en-US" sz="1600" dirty="0">
                <a:latin typeface="Candara"/>
                <a:cs typeface="Candara"/>
              </a:rPr>
              <a:t> </a:t>
            </a:r>
            <a:r>
              <a:rPr lang="en-US" sz="1600" b="1" dirty="0">
                <a:latin typeface="Candara"/>
                <a:cs typeface="Candara"/>
              </a:rPr>
              <a:t>locate  where  within  a  galaxy </a:t>
            </a:r>
            <a:r>
              <a:rPr lang="en-US" sz="1600" dirty="0">
                <a:latin typeface="Candara"/>
                <a:cs typeface="Candara"/>
              </a:rPr>
              <a:t> star-­‐formation  </a:t>
            </a:r>
            <a:r>
              <a:rPr lang="en-US" sz="1600" b="1" dirty="0">
                <a:latin typeface="Candara"/>
                <a:cs typeface="Candara"/>
              </a:rPr>
              <a:t>is  occurring </a:t>
            </a:r>
            <a:r>
              <a:rPr lang="en-US" sz="1600" dirty="0">
                <a:latin typeface="Candara"/>
                <a:cs typeface="Candara"/>
              </a:rPr>
              <a:t> –   in  spiral  arms?  in  a  </a:t>
            </a:r>
            <a:r>
              <a:rPr lang="en-US" sz="1600" dirty="0" err="1">
                <a:latin typeface="Candara"/>
                <a:cs typeface="Candara"/>
              </a:rPr>
              <a:t>circumnuclear</a:t>
            </a:r>
            <a:r>
              <a:rPr lang="en-US" sz="1600" dirty="0">
                <a:latin typeface="Candara"/>
                <a:cs typeface="Candara"/>
              </a:rPr>
              <a:t>  starburst  ring?  global  starburst?  –  and  thus,  to   identify  the  particular  process  provoking  star  formation</a:t>
            </a:r>
            <a:r>
              <a:rPr lang="en-US" sz="1600" dirty="0" smtClean="0">
                <a:latin typeface="Candara"/>
                <a:cs typeface="Candara"/>
              </a:rPr>
              <a:t>.</a:t>
            </a:r>
          </a:p>
          <a:p>
            <a:pPr>
              <a:buNone/>
            </a:pPr>
            <a:endParaRPr lang="en-US" sz="1600" dirty="0" smtClean="0">
              <a:latin typeface="Candara"/>
              <a:cs typeface="Candara"/>
            </a:endParaRPr>
          </a:p>
          <a:p>
            <a:r>
              <a:rPr lang="en-US" sz="2000" dirty="0">
                <a:solidFill>
                  <a:srgbClr val="215968"/>
                </a:solidFill>
                <a:latin typeface="Candara"/>
                <a:cs typeface="Candara"/>
              </a:rPr>
              <a:t>Mergers</a:t>
            </a:r>
            <a:r>
              <a:rPr lang="en-US" sz="1600" dirty="0">
                <a:latin typeface="Candara"/>
                <a:cs typeface="Candara"/>
              </a:rPr>
              <a:t>.</a:t>
            </a:r>
            <a:r>
              <a:rPr lang="en-US" sz="1600" dirty="0" smtClean="0">
                <a:latin typeface="Candara"/>
                <a:cs typeface="Candara"/>
              </a:rPr>
              <a:t>  2D spectroscopy    </a:t>
            </a:r>
            <a:r>
              <a:rPr lang="en-US" sz="1600" dirty="0">
                <a:latin typeface="Candara"/>
                <a:cs typeface="Candara"/>
              </a:rPr>
              <a:t> will  make   it  easier  to  detect  low-­‐</a:t>
            </a:r>
            <a:r>
              <a:rPr lang="en-US" sz="1600" b="1" dirty="0">
                <a:latin typeface="Candara"/>
                <a:cs typeface="Candara"/>
              </a:rPr>
              <a:t>contrast  diagnostics </a:t>
            </a:r>
            <a:r>
              <a:rPr lang="en-US" sz="1600" dirty="0">
                <a:latin typeface="Candara"/>
                <a:cs typeface="Candara"/>
              </a:rPr>
              <a:t> of  mergers  such  as  tidal  tails,  bridges,   and  other  distortions.  In  addition,  spectroscopic  </a:t>
            </a:r>
            <a:r>
              <a:rPr lang="en-US" sz="1600" dirty="0" err="1">
                <a:latin typeface="Candara"/>
                <a:cs typeface="Candara"/>
              </a:rPr>
              <a:t>redshifts</a:t>
            </a:r>
            <a:r>
              <a:rPr lang="en-US" sz="1600" dirty="0">
                <a:latin typeface="Candara"/>
                <a:cs typeface="Candara"/>
              </a:rPr>
              <a:t>  of  merger  candidates  will   tell  if  they  are  truly  interacting  galaxies  or  coincidental  overlays  in  the  line  of  sight</a:t>
            </a:r>
            <a:r>
              <a:rPr lang="en-US" sz="1600" dirty="0" smtClean="0">
                <a:latin typeface="Candara"/>
                <a:cs typeface="Candara"/>
              </a:rPr>
              <a:t>.</a:t>
            </a:r>
          </a:p>
          <a:p>
            <a:pPr>
              <a:buNone/>
            </a:pPr>
            <a:endParaRPr lang="en-US" sz="1600" dirty="0" smtClean="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40" y="204074"/>
            <a:ext cx="8908068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Evolution of passive galaxies; </a:t>
            </a:r>
            <a:r>
              <a:rPr lang="en-US" sz="2800" dirty="0"/>
              <a:t>I</a:t>
            </a:r>
            <a:r>
              <a:rPr lang="en-US" sz="2800" dirty="0" smtClean="0"/>
              <a:t>mportance of dry mergers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andara"/>
                <a:cs typeface="Candara"/>
              </a:rPr>
              <a:t>At </a:t>
            </a:r>
            <a:r>
              <a:rPr lang="en-US" sz="2000" dirty="0" err="1">
                <a:latin typeface="Candara"/>
                <a:cs typeface="Candara"/>
              </a:rPr>
              <a:t>z</a:t>
            </a:r>
            <a:r>
              <a:rPr lang="en-US" sz="2000" dirty="0">
                <a:latin typeface="Candara"/>
                <a:cs typeface="Candara"/>
              </a:rPr>
              <a:t> ∼ 1 the </a:t>
            </a:r>
            <a:r>
              <a:rPr lang="en-US" sz="2000" b="1" dirty="0">
                <a:latin typeface="Candara"/>
                <a:cs typeface="Candara"/>
              </a:rPr>
              <a:t>total stellar mass </a:t>
            </a:r>
            <a:r>
              <a:rPr lang="en-US" sz="2000" dirty="0">
                <a:latin typeface="Candara"/>
                <a:cs typeface="Candara"/>
              </a:rPr>
              <a:t>in red sequence galaxies is only about a </a:t>
            </a:r>
            <a:r>
              <a:rPr lang="en-US" sz="2000" b="1" dirty="0">
                <a:latin typeface="Candara"/>
                <a:cs typeface="Candara"/>
              </a:rPr>
              <a:t>third of the present-day </a:t>
            </a:r>
            <a:r>
              <a:rPr lang="en-US" sz="2000" dirty="0" smtClean="0">
                <a:latin typeface="Candara"/>
                <a:cs typeface="Candara"/>
              </a:rPr>
              <a:t>value (e.g., Bell et al. 2004; Faber et al. 2007; Brown et al. 2008).</a:t>
            </a:r>
          </a:p>
          <a:p>
            <a:pPr>
              <a:buNone/>
            </a:pPr>
            <a:endParaRPr lang="en-US" sz="2000" dirty="0">
              <a:latin typeface="Candara"/>
              <a:cs typeface="Candara"/>
            </a:endParaRPr>
          </a:p>
          <a:p>
            <a:pPr>
              <a:buNone/>
            </a:pPr>
            <a:endParaRPr lang="en-US" sz="2000" dirty="0" smtClean="0">
              <a:latin typeface="Candara"/>
              <a:cs typeface="Candara"/>
            </a:endParaRPr>
          </a:p>
          <a:p>
            <a:r>
              <a:rPr lang="en-US" sz="2000" b="1" dirty="0" smtClean="0">
                <a:latin typeface="Candara"/>
                <a:cs typeface="Candara"/>
              </a:rPr>
              <a:t>Massive galaxies </a:t>
            </a:r>
            <a:r>
              <a:rPr lang="en-US" sz="2000" dirty="0" smtClean="0">
                <a:latin typeface="Candara"/>
                <a:cs typeface="Candara"/>
              </a:rPr>
              <a:t>(particularly those with lowest SF)  were more compact at </a:t>
            </a:r>
            <a:r>
              <a:rPr lang="en-US" sz="2000" dirty="0" err="1" smtClean="0">
                <a:latin typeface="Candara"/>
                <a:cs typeface="Candara"/>
              </a:rPr>
              <a:t>z</a:t>
            </a:r>
            <a:r>
              <a:rPr lang="en-US" sz="2000" dirty="0" smtClean="0">
                <a:latin typeface="Candara"/>
                <a:cs typeface="Candara"/>
              </a:rPr>
              <a:t>=1.5-2.5 than galaxies of similar mass at </a:t>
            </a:r>
            <a:r>
              <a:rPr lang="en-US" sz="2000" dirty="0" err="1" smtClean="0">
                <a:latin typeface="Candara"/>
                <a:cs typeface="Candara"/>
              </a:rPr>
              <a:t>z</a:t>
            </a:r>
            <a:r>
              <a:rPr lang="en-US" sz="2000" dirty="0" smtClean="0">
                <a:latin typeface="Candara"/>
                <a:cs typeface="Candara"/>
              </a:rPr>
              <a:t>=0 (</a:t>
            </a:r>
            <a:r>
              <a:rPr lang="en-US" sz="2000" dirty="0" err="1" smtClean="0">
                <a:latin typeface="Candara"/>
                <a:cs typeface="Candara"/>
              </a:rPr>
              <a:t>Daddi</a:t>
            </a:r>
            <a:r>
              <a:rPr lang="en-US" sz="2000" dirty="0" smtClean="0">
                <a:latin typeface="Candara"/>
                <a:cs typeface="Candara"/>
              </a:rPr>
              <a:t> et al. 2005; Trujillo et al. 2006, 2007; </a:t>
            </a:r>
            <a:r>
              <a:rPr lang="en-US" sz="2000" dirty="0" err="1" smtClean="0">
                <a:latin typeface="Candara"/>
                <a:cs typeface="Candara"/>
              </a:rPr>
              <a:t>Toft</a:t>
            </a:r>
            <a:r>
              <a:rPr lang="en-US" sz="2000" dirty="0" smtClean="0">
                <a:latin typeface="Candara"/>
                <a:cs typeface="Candara"/>
              </a:rPr>
              <a:t> et al. 2007; </a:t>
            </a:r>
            <a:r>
              <a:rPr lang="en-US" sz="2000" dirty="0" err="1" smtClean="0">
                <a:latin typeface="Candara"/>
                <a:cs typeface="Candara"/>
              </a:rPr>
              <a:t>Zirm</a:t>
            </a:r>
            <a:r>
              <a:rPr lang="en-US" sz="2000" dirty="0" smtClean="0">
                <a:latin typeface="Candara"/>
                <a:cs typeface="Candara"/>
              </a:rPr>
              <a:t> et al. 2007; van </a:t>
            </a:r>
            <a:r>
              <a:rPr lang="en-US" sz="2000" dirty="0" err="1" smtClean="0">
                <a:latin typeface="Candara"/>
                <a:cs typeface="Candara"/>
              </a:rPr>
              <a:t>Dokkum</a:t>
            </a:r>
            <a:r>
              <a:rPr lang="en-US" sz="2000" dirty="0" smtClean="0">
                <a:latin typeface="Candara"/>
                <a:cs typeface="Candara"/>
              </a:rPr>
              <a:t> et al. 2008; </a:t>
            </a:r>
            <a:r>
              <a:rPr lang="en-US" sz="2000" dirty="0" err="1" smtClean="0">
                <a:latin typeface="Candara"/>
                <a:cs typeface="Candara"/>
              </a:rPr>
              <a:t>Cimatti</a:t>
            </a:r>
            <a:r>
              <a:rPr lang="en-US" sz="2000" dirty="0" smtClean="0">
                <a:latin typeface="Candara"/>
                <a:cs typeface="Candara"/>
              </a:rPr>
              <a:t> et al. 2008; van </a:t>
            </a:r>
            <a:r>
              <a:rPr lang="en-US" sz="2000" dirty="0" err="1" smtClean="0">
                <a:latin typeface="Candara"/>
                <a:cs typeface="Candara"/>
              </a:rPr>
              <a:t>der</a:t>
            </a:r>
            <a:r>
              <a:rPr lang="en-US" sz="2000" dirty="0" smtClean="0">
                <a:latin typeface="Candara"/>
                <a:cs typeface="Candara"/>
              </a:rPr>
              <a:t> </a:t>
            </a:r>
            <a:r>
              <a:rPr lang="en-US" sz="2000" dirty="0" err="1" smtClean="0">
                <a:latin typeface="Candara"/>
                <a:cs typeface="Candara"/>
              </a:rPr>
              <a:t>Wel</a:t>
            </a:r>
            <a:r>
              <a:rPr lang="en-US" sz="2000" dirty="0" smtClean="0">
                <a:latin typeface="Candara"/>
                <a:cs typeface="Candara"/>
              </a:rPr>
              <a:t> et al. 2008; </a:t>
            </a:r>
            <a:r>
              <a:rPr lang="en-US" sz="2000" dirty="0" err="1" smtClean="0">
                <a:latin typeface="Candara"/>
                <a:cs typeface="Candara"/>
              </a:rPr>
              <a:t>Franx</a:t>
            </a:r>
            <a:r>
              <a:rPr lang="en-US" sz="2000" dirty="0" smtClean="0">
                <a:latin typeface="Candara"/>
                <a:cs typeface="Candara"/>
              </a:rPr>
              <a:t> et al. 2008; </a:t>
            </a:r>
            <a:r>
              <a:rPr lang="en-US" sz="2000" dirty="0" err="1" smtClean="0">
                <a:latin typeface="Candara"/>
                <a:cs typeface="Candara"/>
              </a:rPr>
              <a:t>Buitrago</a:t>
            </a:r>
            <a:r>
              <a:rPr lang="en-US" sz="2000" dirty="0" smtClean="0">
                <a:latin typeface="Candara"/>
                <a:cs typeface="Candara"/>
              </a:rPr>
              <a:t> et al. 2009, etc, etc..)</a:t>
            </a:r>
            <a:endParaRPr lang="en-US" sz="2000" dirty="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69"/>
            <a:ext cx="8229600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latin typeface="Candara"/>
                <a:cs typeface="Candara"/>
              </a:rPr>
              <a:t>The size evolution of massive galaxies</a:t>
            </a:r>
            <a:endParaRPr lang="en-US" sz="3200" dirty="0">
              <a:latin typeface="Candara"/>
              <a:cs typeface="Candara"/>
            </a:endParaRPr>
          </a:p>
        </p:txBody>
      </p:sp>
      <p:pic>
        <p:nvPicPr>
          <p:cNvPr id="4" name="Picture 3" descr="vD2010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862" y="1417638"/>
            <a:ext cx="5624138" cy="51830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7520" y="4833678"/>
            <a:ext cx="36690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The mass within a radius of </a:t>
            </a:r>
            <a:r>
              <a:rPr lang="en-US" i="1" dirty="0" err="1"/>
              <a:t>r</a:t>
            </a:r>
            <a:r>
              <a:rPr lang="en-US" i="1" dirty="0"/>
              <a:t> = 5 </a:t>
            </a:r>
            <a:r>
              <a:rPr lang="en-US" i="1" dirty="0" err="1"/>
              <a:t>kpc</a:t>
            </a:r>
            <a:r>
              <a:rPr lang="en-US" i="1" dirty="0"/>
              <a:t> is nearly constant with </a:t>
            </a:r>
            <a:r>
              <a:rPr lang="en-US" i="1" dirty="0" err="1"/>
              <a:t>redshift</a:t>
            </a:r>
            <a:r>
              <a:rPr lang="en-US" i="1" dirty="0"/>
              <a:t> whereas the mass at 5 </a:t>
            </a:r>
            <a:r>
              <a:rPr lang="en-US" i="1" dirty="0" err="1"/>
              <a:t>kpc</a:t>
            </a:r>
            <a:r>
              <a:rPr lang="en-US" i="1" dirty="0"/>
              <a:t> &lt; </a:t>
            </a:r>
            <a:r>
              <a:rPr lang="en-US" i="1" dirty="0" err="1"/>
              <a:t>r</a:t>
            </a:r>
            <a:r>
              <a:rPr lang="en-US" i="1" dirty="0"/>
              <a:t> &lt; 75 </a:t>
            </a:r>
            <a:r>
              <a:rPr lang="en-US" i="1" dirty="0" err="1"/>
              <a:t>kpc</a:t>
            </a:r>
            <a:r>
              <a:rPr lang="en-US" i="1" dirty="0"/>
              <a:t> has increased by a factor of ∼ 4 since </a:t>
            </a:r>
            <a:r>
              <a:rPr lang="en-US" i="1" dirty="0" err="1"/>
              <a:t>z</a:t>
            </a:r>
            <a:r>
              <a:rPr lang="en-US" i="1" dirty="0"/>
              <a:t> = 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15153" y="1769329"/>
            <a:ext cx="2540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Van </a:t>
            </a:r>
            <a:r>
              <a:rPr lang="en-US" dirty="0" err="1" smtClean="0"/>
              <a:t>Dokkum</a:t>
            </a:r>
            <a:r>
              <a:rPr lang="en-US" dirty="0" smtClean="0"/>
              <a:t> et al. (2010)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5520" y="1592918"/>
            <a:ext cx="3494106" cy="2616101"/>
          </a:xfrm>
          <a:prstGeom prst="rect">
            <a:avLst/>
          </a:prstGeom>
          <a:noFill/>
          <a:ln w="28575" cmpd="sng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1859C"/>
                </a:solidFill>
              </a:rPr>
              <a:t>Some proposed scenarios:</a:t>
            </a:r>
          </a:p>
          <a:p>
            <a:pPr>
              <a:buFont typeface="Arial"/>
              <a:buChar char="•"/>
            </a:pPr>
            <a:r>
              <a:rPr lang="en-US" dirty="0" smtClean="0"/>
              <a:t>Dramatic mass loss (Fan et al. 2008)</a:t>
            </a:r>
          </a:p>
          <a:p>
            <a:pPr>
              <a:buFont typeface="Arial"/>
              <a:buChar char="•"/>
            </a:pPr>
            <a:r>
              <a:rPr lang="en-US" dirty="0" smtClean="0"/>
              <a:t>Fading merger-induced starburst (Hopkins et al. 2009)</a:t>
            </a:r>
          </a:p>
          <a:p>
            <a:pPr>
              <a:buFont typeface="Arial"/>
              <a:buChar char="•"/>
            </a:pPr>
            <a:r>
              <a:rPr lang="en-US" dirty="0" smtClean="0"/>
              <a:t>Minor mergers (</a:t>
            </a:r>
            <a:r>
              <a:rPr lang="en-US" dirty="0" err="1" smtClean="0"/>
              <a:t>Naab</a:t>
            </a:r>
            <a:r>
              <a:rPr lang="en-US" dirty="0" smtClean="0"/>
              <a:t> et al. 2007, 2009; </a:t>
            </a:r>
            <a:r>
              <a:rPr lang="en-US" dirty="0" err="1" smtClean="0"/>
              <a:t>Bezanson</a:t>
            </a:r>
            <a:r>
              <a:rPr lang="en-US" dirty="0" smtClean="0"/>
              <a:t> et al. 2009)</a:t>
            </a:r>
          </a:p>
          <a:p>
            <a:pPr>
              <a:buFont typeface="Arial"/>
              <a:buChar char="•"/>
            </a:pPr>
            <a:r>
              <a:rPr lang="en-US" dirty="0" smtClean="0"/>
              <a:t>Combination of selection effects and mergers (</a:t>
            </a:r>
            <a:r>
              <a:rPr lang="en-US" dirty="0" err="1" smtClean="0"/>
              <a:t>Wel</a:t>
            </a:r>
            <a:r>
              <a:rPr lang="en-US" dirty="0" smtClean="0"/>
              <a:t> et al. 2009)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rgers_siz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2712"/>
            <a:ext cx="9144000" cy="65694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4472" y="6096303"/>
            <a:ext cx="8138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IFU surveys of massive galaxies in the local Universe can, in principle, distinguish between scenarios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9536</TotalTime>
  <Words>1398</Words>
  <Application>Microsoft Macintosh PowerPoint</Application>
  <PresentationFormat>On-screen Show (4:3)</PresentationFormat>
  <Paragraphs>97</Paragraphs>
  <Slides>19</Slides>
  <Notes>9</Notes>
  <HiddenSlides>3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Nearby and distant galaxies from ORM and CAHA: the next decade </vt:lpstr>
      <vt:lpstr>Slide 2</vt:lpstr>
      <vt:lpstr>Some critical questions</vt:lpstr>
      <vt:lpstr>possible contributions of 2-4m telescopes</vt:lpstr>
      <vt:lpstr>Slide 5</vt:lpstr>
      <vt:lpstr>2D spectroscopic surveys</vt:lpstr>
      <vt:lpstr>Evolution of passive galaxies; Importance of dry mergers</vt:lpstr>
      <vt:lpstr>The size evolution of massive galaxies</vt:lpstr>
      <vt:lpstr>Slide 9</vt:lpstr>
      <vt:lpstr>Resolved spectroscopy of disk galaxies secular processes</vt:lpstr>
      <vt:lpstr>Slide 11</vt:lpstr>
      <vt:lpstr>Disk growth and radial migrations</vt:lpstr>
      <vt:lpstr>Radial Migrations</vt:lpstr>
      <vt:lpstr>Other science drivers for 2D spectroscopy</vt:lpstr>
      <vt:lpstr>Slide 15</vt:lpstr>
      <vt:lpstr>Slide 16</vt:lpstr>
      <vt:lpstr>Slide 17</vt:lpstr>
      <vt:lpstr>How does environment affects galaxy formation?</vt:lpstr>
      <vt:lpstr>Summary</vt:lpstr>
    </vt:vector>
  </TitlesOfParts>
  <Company>UAM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Patricia Sanchez-Blazquez</dc:creator>
  <cp:lastModifiedBy>Patricia Sanchez-Blazquez</cp:lastModifiedBy>
  <cp:revision>51</cp:revision>
  <dcterms:created xsi:type="dcterms:W3CDTF">2012-03-15T19:08:40Z</dcterms:created>
  <dcterms:modified xsi:type="dcterms:W3CDTF">2012-03-22T10:04:46Z</dcterms:modified>
</cp:coreProperties>
</file>