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978" r:id="rId2"/>
    <p:sldId id="966" r:id="rId3"/>
    <p:sldId id="990" r:id="rId4"/>
    <p:sldId id="991" r:id="rId5"/>
    <p:sldId id="992" r:id="rId6"/>
    <p:sldId id="993" r:id="rId7"/>
    <p:sldId id="994" r:id="rId8"/>
    <p:sldId id="995" r:id="rId9"/>
    <p:sldId id="996" r:id="rId10"/>
    <p:sldId id="989" r:id="rId11"/>
    <p:sldId id="997" r:id="rId12"/>
    <p:sldId id="988" r:id="rId13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Gothic" charset="0"/>
        <a:cs typeface="MS 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FFF3"/>
    <a:srgbClr val="FF00FF"/>
    <a:srgbClr val="FF9933"/>
    <a:srgbClr val="FF6600"/>
    <a:srgbClr val="FF0000"/>
    <a:srgbClr val="FFFF00"/>
    <a:srgbClr val="00CC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1" autoAdjust="0"/>
    <p:restoredTop sz="94660"/>
  </p:normalViewPr>
  <p:slideViewPr>
    <p:cSldViewPr>
      <p:cViewPr>
        <p:scale>
          <a:sx n="100" d="100"/>
          <a:sy n="100" d="100"/>
        </p:scale>
        <p:origin x="-2064" y="-6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636" y="6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notesViewPr>
    <p:cSldViewPr>
      <p:cViewPr varScale="1">
        <p:scale>
          <a:sx n="51" d="100"/>
          <a:sy n="51" d="100"/>
        </p:scale>
        <p:origin x="-219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39C8BCC7-7A00-E14C-A2ED-3D8EA14F12C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402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Mass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45000 kg –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Low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carbon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steel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plates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and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tubes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–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First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Times New Roman" charset="0"/>
              </a:rPr>
              <a:t>eigenfrequencies</a:t>
            </a:r>
            <a:r>
              <a:rPr lang="es-ES" dirty="0">
                <a:solidFill>
                  <a:schemeClr val="tx1"/>
                </a:solidFill>
                <a:latin typeface="Times New Roman" charset="0"/>
              </a:rPr>
              <a:t> &gt; 10 Hz. </a:t>
            </a:r>
          </a:p>
          <a:p>
            <a:r>
              <a:rPr lang="es-ES" dirty="0">
                <a:solidFill>
                  <a:schemeClr val="tx1"/>
                </a:solidFill>
                <a:latin typeface="Times New Roman" charset="0"/>
              </a:rPr>
              <a:t>Dome </a:t>
            </a:r>
            <a:r>
              <a:rPr lang="es-ES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 9.5m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Before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the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arrival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of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the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8.1m LSST (319m2 deg2 ) in 2018,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it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will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be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the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largest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etendue 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telescope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(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Pann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-STARRS – PS1: 13m2 deg2 ; SDSS,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with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good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image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quality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in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just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the</a:t>
            </a:r>
            <a:r>
              <a:rPr lang="es-E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central degree: 3.14m2 deg2 ; </a:t>
            </a:r>
            <a:r>
              <a:rPr lang="en-US" sz="1200" b="0" i="0" u="none" strike="noStrike" kern="1200" baseline="0" dirty="0" err="1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SkyMapper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ＭＳ Ｐゴシック" charset="0"/>
                <a:cs typeface="ＭＳ Ｐゴシック" charset="0"/>
              </a:rPr>
              <a:t>: 5.2m2 deg2 ; VST: 4.52m2 deg2 ; VISTA (NIR): 6.8 m2 deg2 ; CFHT: 9.32m2 deg2 ). The 4m Blanco Telescope, with the DES Camera will reach 38.16m2 deg2 , but only 30% of the time will be devoted to the survey.</a:t>
            </a:r>
            <a:endParaRPr lang="es-ES" dirty="0">
              <a:solidFill>
                <a:schemeClr val="tx1"/>
              </a:solidFill>
              <a:latin typeface="Times New Roman" charset="0"/>
              <a:sym typeface="Symbo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Sloan</a:t>
            </a:r>
            <a:r>
              <a:rPr lang="es-ES" baseline="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: 54seg </a:t>
            </a:r>
            <a:r>
              <a:rPr lang="es-ES" baseline="0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integration</a:t>
            </a:r>
            <a:r>
              <a:rPr lang="es-ES" baseline="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 per </a:t>
            </a:r>
            <a:r>
              <a:rPr lang="es-ES" baseline="0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filter</a:t>
            </a:r>
            <a:r>
              <a:rPr lang="es-ES" baseline="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; 0.4”/</a:t>
            </a:r>
            <a:r>
              <a:rPr lang="es-ES" baseline="0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pix</a:t>
            </a:r>
            <a:endParaRPr lang="es-ES" dirty="0">
              <a:solidFill>
                <a:schemeClr val="tx1"/>
              </a:solidFill>
              <a:latin typeface="Times New Roman" charset="0"/>
              <a:sym typeface="Symbo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>
              <a:solidFill>
                <a:schemeClr val="tx1"/>
              </a:solidFill>
              <a:latin typeface="Times New Roman" charset="0"/>
              <a:sym typeface="Symbo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Sloan</a:t>
            </a:r>
            <a:r>
              <a:rPr lang="es-ES" baseline="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: 54seg </a:t>
            </a:r>
            <a:r>
              <a:rPr lang="es-ES" baseline="0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integration</a:t>
            </a:r>
            <a:r>
              <a:rPr lang="es-ES" baseline="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 per </a:t>
            </a:r>
            <a:r>
              <a:rPr lang="es-ES" baseline="0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filter</a:t>
            </a:r>
            <a:r>
              <a:rPr lang="es-ES" baseline="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; 0.4”/</a:t>
            </a:r>
            <a:r>
              <a:rPr lang="es-ES" baseline="0" dirty="0" err="1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pix</a:t>
            </a:r>
            <a:endParaRPr lang="es-ES" dirty="0">
              <a:solidFill>
                <a:schemeClr val="tx1"/>
              </a:solidFill>
              <a:latin typeface="Times New Roman" charset="0"/>
              <a:sym typeface="Symbo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43747-389F-4646-A2D3-3FD99CB3DA6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75096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76B00-ABFB-654A-89A0-7FCBE809A54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53634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FF0D-2310-0440-999C-89E17CA954A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36569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49CFE-688E-4C49-AC0B-E61CA97D79B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547275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A3C50-D3A4-3C40-801A-20777E74B50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46743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C5EB5-7307-BB45-BC6E-15C1DEC724A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09940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C46AC-F270-6B4A-A071-0DD4EF83890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38166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DD0C7-6FE7-4443-A3E6-E230079CD27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8575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34-305D-BF44-BE86-0EFCE73BD4D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39236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F0D15-AD0B-5242-908C-9AA0A24ECFA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47810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74A5-D442-574F-8161-3D778FE31A6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100035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Pulse </a:t>
            </a:r>
            <a:r>
              <a:rPr lang="en-GB" dirty="0" err="1"/>
              <a:t>para</a:t>
            </a:r>
            <a:r>
              <a:rPr lang="en-GB" dirty="0"/>
              <a:t> </a:t>
            </a:r>
            <a:r>
              <a:rPr lang="en-GB" dirty="0" err="1"/>
              <a:t>editar</a:t>
            </a:r>
            <a:r>
              <a:rPr lang="en-GB" dirty="0"/>
              <a:t> el </a:t>
            </a:r>
            <a:r>
              <a:rPr lang="en-GB" dirty="0" err="1"/>
              <a:t>formato</a:t>
            </a:r>
            <a:r>
              <a:rPr lang="en-GB" dirty="0"/>
              <a:t> del </a:t>
            </a:r>
            <a:r>
              <a:rPr lang="en-GB" dirty="0" err="1"/>
              <a:t>texto</a:t>
            </a:r>
            <a:r>
              <a:rPr lang="en-GB" dirty="0"/>
              <a:t> de </a:t>
            </a: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3EDB37D0-E15C-AC41-BF4C-878C2266847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grpSp>
        <p:nvGrpSpPr>
          <p:cNvPr id="7" name="Agrupar 6"/>
          <p:cNvGrpSpPr/>
          <p:nvPr userDrawn="1"/>
        </p:nvGrpSpPr>
        <p:grpSpPr>
          <a:xfrm>
            <a:off x="-248" y="26358"/>
            <a:ext cx="10080625" cy="1449223"/>
            <a:chOff x="0" y="26358"/>
            <a:chExt cx="10080625" cy="1449223"/>
          </a:xfrm>
        </p:grpSpPr>
        <p:grpSp>
          <p:nvGrpSpPr>
            <p:cNvPr id="8" name="Agrupar 7"/>
            <p:cNvGrpSpPr/>
            <p:nvPr/>
          </p:nvGrpSpPr>
          <p:grpSpPr>
            <a:xfrm>
              <a:off x="0" y="26358"/>
              <a:ext cx="10080625" cy="1449223"/>
              <a:chOff x="0" y="26358"/>
              <a:chExt cx="10080625" cy="1449223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26358"/>
                <a:ext cx="10080625" cy="1449223"/>
              </a:xfrm>
              <a:prstGeom prst="rect">
                <a:avLst/>
              </a:prstGeom>
            </p:spPr>
          </p:pic>
          <p:pic>
            <p:nvPicPr>
              <p:cNvPr id="11" name="Picture 22" descr="logo_black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9200" y="34925"/>
                <a:ext cx="1096963" cy="129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9 CuadroTexto"/>
            <p:cNvSpPr txBox="1">
              <a:spLocks noChangeArrowheads="1"/>
            </p:cNvSpPr>
            <p:nvPr/>
          </p:nvSpPr>
          <p:spPr bwMode="auto">
            <a:xfrm>
              <a:off x="71337" y="35421"/>
              <a:ext cx="10009288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thickThin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defRPr/>
              </a:pPr>
              <a:r>
                <a:rPr lang="es-ES" sz="19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The</a:t>
              </a:r>
              <a:r>
                <a:rPr lang="es-ES" sz="1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 </a:t>
              </a:r>
              <a:r>
                <a:rPr lang="es-ES" sz="19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Observatorio Astrofísico</a:t>
              </a:r>
              <a:r>
                <a:rPr lang="es-ES" sz="1900" b="1" i="1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 de Javalambre</a:t>
              </a:r>
              <a:endParaRPr lang="es-ES" sz="19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  <a:defRPr/>
              </a:pPr>
              <a:r>
                <a:rPr lang="es-ES" sz="1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Telescopes</a:t>
              </a:r>
              <a:r>
                <a:rPr lang="es-ES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 and 1st light </a:t>
              </a:r>
              <a:r>
                <a:rPr lang="es-ES" sz="1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instrumentation</a:t>
              </a:r>
              <a:endParaRPr lang="es-E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  <a:defRPr/>
              </a:pPr>
              <a:endPara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  <a:defRPr/>
              </a:pPr>
              <a:r>
                <a:rPr lang="es-E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Red de Infraestructuras</a:t>
              </a:r>
              <a:r>
                <a:rPr lang="es-ES" sz="1400" b="1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 de </a:t>
              </a:r>
              <a:r>
                <a:rPr lang="es-E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Astronomia</a:t>
              </a:r>
              <a:endParaRPr lang="es-E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  <a:defRPr/>
              </a:pPr>
              <a:r>
                <a:rPr lang="es-E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CDTI, Madrid, </a:t>
              </a:r>
              <a:r>
                <a:rPr lang="es-ES" sz="1400" b="1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 Mar 22 - 23, 2012</a:t>
              </a:r>
              <a:endParaRPr lang="es-E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MS Gothic" charset="0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-128"/>
          <a:cs typeface="MS Gothic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-128"/>
          <a:cs typeface="MS Gothic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-128"/>
          <a:cs typeface="MS Gothic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-128"/>
          <a:cs typeface="MS Gothic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MS Gothic" charset="0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MS Gothic" charset="0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MS Gothic" charset="0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MS Gothic" charset="0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MS Gothic" charset="0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1.wdp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.png"/><Relationship Id="rId5" Type="http://schemas.openxmlformats.org/officeDocument/2006/relationships/hyperlink" Target="http://www.cefca.e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microsoft.com/office/2007/relationships/hdphoto" Target="../media/hdphoto2.wdp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9 CuadroTexto"/>
          <p:cNvSpPr txBox="1">
            <a:spLocks noChangeArrowheads="1"/>
          </p:cNvSpPr>
          <p:nvPr/>
        </p:nvSpPr>
        <p:spPr bwMode="auto">
          <a:xfrm>
            <a:off x="144463" y="1711325"/>
            <a:ext cx="9648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/>
              <a:t>MANAGEMENT OF THE OAJ CONTRACT</a:t>
            </a:r>
            <a:endParaRPr lang="es-ES" sz="1800" dirty="0">
              <a:sym typeface="Wingdings" charset="0"/>
            </a:endParaRPr>
          </a:p>
        </p:txBody>
      </p:sp>
      <p:sp>
        <p:nvSpPr>
          <p:cNvPr id="282638" name="Line 14"/>
          <p:cNvSpPr>
            <a:spLocks noChangeShapeType="1"/>
          </p:cNvSpPr>
          <p:nvPr/>
        </p:nvSpPr>
        <p:spPr bwMode="auto">
          <a:xfrm>
            <a:off x="4994275" y="4140200"/>
            <a:ext cx="2592388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sp>
        <p:nvSpPr>
          <p:cNvPr id="282669" name="Rectangle 45"/>
          <p:cNvSpPr>
            <a:spLocks noChangeArrowheads="1"/>
          </p:cNvSpPr>
          <p:nvPr/>
        </p:nvSpPr>
        <p:spPr bwMode="auto">
          <a:xfrm>
            <a:off x="169863" y="4305300"/>
            <a:ext cx="2376487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pic>
        <p:nvPicPr>
          <p:cNvPr id="3" name="Imagen 2" descr="OAJoperativ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336" y="-36587"/>
            <a:ext cx="11449272" cy="760761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9737" y="1241554"/>
            <a:ext cx="100359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i="1" dirty="0" smtClean="0"/>
              <a:t>OBSERVATORIO ASTROFÍSICO DE JAVALAMBRE</a:t>
            </a:r>
            <a:endParaRPr lang="es-ES" sz="2400" b="1" i="1" dirty="0" smtClean="0"/>
          </a:p>
          <a:p>
            <a:pPr algn="ctr"/>
            <a:r>
              <a:rPr lang="es-ES" sz="2400" b="1" dirty="0" smtClean="0"/>
              <a:t>TELESCOPES </a:t>
            </a:r>
            <a:r>
              <a:rPr lang="es-ES" sz="2400" b="1" dirty="0"/>
              <a:t>&amp; </a:t>
            </a:r>
            <a:r>
              <a:rPr lang="es-ES" sz="2400" b="1" dirty="0" smtClean="0"/>
              <a:t>FIRST </a:t>
            </a:r>
            <a:r>
              <a:rPr lang="es-ES" sz="2400" b="1" dirty="0"/>
              <a:t>LIGHT </a:t>
            </a:r>
            <a:r>
              <a:rPr lang="es-ES" sz="2400" b="1" dirty="0" smtClean="0"/>
              <a:t>INSTRUMENTATION</a:t>
            </a:r>
            <a:endParaRPr lang="es-ES" sz="2400" b="1" dirty="0"/>
          </a:p>
        </p:txBody>
      </p:sp>
      <p:pic>
        <p:nvPicPr>
          <p:cNvPr id="7" name="Picture 4" descr="logo_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2273424"/>
            <a:ext cx="14573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FITE_OAJ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6217571"/>
            <a:ext cx="1728192" cy="109065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48908" y="6300117"/>
            <a:ext cx="2452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Javier Cenarro</a:t>
            </a:r>
          </a:p>
          <a:p>
            <a:pPr algn="ctr"/>
            <a:r>
              <a:rPr lang="es-E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CEFCA</a:t>
            </a:r>
          </a:p>
          <a:p>
            <a:pPr algn="ctr"/>
            <a:r>
              <a:rPr lang="es-E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Ramón y Cajal </a:t>
            </a:r>
            <a:r>
              <a:rPr lang="es-E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Fellow</a:t>
            </a:r>
            <a:endParaRPr lang="es-E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4451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Oaj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74" l="9961" r="94873">
                        <a14:foregroundMark x1="43213" y1="38477" x2="43213" y2="38477"/>
                        <a14:foregroundMark x1="41211" y1="38607" x2="41211" y2="38607"/>
                        <a14:foregroundMark x1="42090" y1="36458" x2="42090" y2="36458"/>
                        <a14:foregroundMark x1="39063" y1="26888" x2="39063" y2="26888"/>
                        <a14:foregroundMark x1="36523" y1="24349" x2="36523" y2="24349"/>
                        <a14:foregroundMark x1="36035" y1="28060" x2="36035" y2="28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72" y="683493"/>
            <a:ext cx="10079567" cy="7559675"/>
          </a:xfrm>
          <a:prstGeom prst="rect">
            <a:avLst/>
          </a:prstGeom>
        </p:spPr>
      </p:pic>
      <p:sp>
        <p:nvSpPr>
          <p:cNvPr id="32769" name="9 CuadroTexto"/>
          <p:cNvSpPr txBox="1">
            <a:spLocks noChangeArrowheads="1"/>
          </p:cNvSpPr>
          <p:nvPr/>
        </p:nvSpPr>
        <p:spPr bwMode="auto">
          <a:xfrm>
            <a:off x="215900" y="349250"/>
            <a:ext cx="96488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endParaRPr lang="es-ES">
              <a:solidFill>
                <a:schemeClr val="bg1"/>
              </a:solidFill>
              <a:latin typeface="Calibri" charset="0"/>
            </a:endParaRPr>
          </a:p>
          <a:p>
            <a:pPr algn="ctr" eaLnBrk="1" hangingPunct="1"/>
            <a:endParaRPr lang="es-ES">
              <a:solidFill>
                <a:schemeClr val="bg1"/>
              </a:solidFill>
              <a:latin typeface="Calibri" charset="0"/>
            </a:endParaRPr>
          </a:p>
          <a:p>
            <a:pPr algn="ctr" eaLnBrk="1" hangingPunct="1"/>
            <a:endParaRPr lang="es-ES">
              <a:solidFill>
                <a:schemeClr val="bg1"/>
              </a:solidFill>
              <a:latin typeface="Calibri" charset="0"/>
            </a:endParaRPr>
          </a:p>
          <a:p>
            <a:pPr algn="ctr" eaLnBrk="1" hangingPunct="1"/>
            <a:endParaRPr lang="es-ES">
              <a:solidFill>
                <a:schemeClr val="bg1"/>
              </a:solidFill>
              <a:latin typeface="Calibri" charset="0"/>
            </a:endParaRPr>
          </a:p>
          <a:p>
            <a:pPr algn="ctr" eaLnBrk="1" hangingPunct="1"/>
            <a:endParaRPr lang="es-ES">
              <a:solidFill>
                <a:schemeClr val="bg1"/>
              </a:solidFill>
              <a:latin typeface="Calibri" charset="0"/>
            </a:endParaRPr>
          </a:p>
          <a:p>
            <a:pPr algn="ctr" eaLnBrk="1" hangingPunct="1"/>
            <a:endParaRPr lang="es-ES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32773" name="Group 27"/>
          <p:cNvGrpSpPr>
            <a:grpSpLocks/>
          </p:cNvGrpSpPr>
          <p:nvPr/>
        </p:nvGrpSpPr>
        <p:grpSpPr bwMode="auto">
          <a:xfrm>
            <a:off x="3673468" y="2339975"/>
            <a:ext cx="5178425" cy="3176590"/>
            <a:chOff x="2314" y="1474"/>
            <a:chExt cx="3262" cy="2001"/>
          </a:xfrm>
        </p:grpSpPr>
        <p:sp>
          <p:nvSpPr>
            <p:cNvPr id="469020" name="Text Box 28"/>
            <p:cNvSpPr txBox="1">
              <a:spLocks noChangeArrowheads="1"/>
            </p:cNvSpPr>
            <p:nvPr/>
          </p:nvSpPr>
          <p:spPr bwMode="auto">
            <a:xfrm>
              <a:off x="2337" y="3107"/>
              <a:ext cx="111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2039938" indent="-15827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marL="4079875" indent="-31654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marL="6119813" indent="-474821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marL="8161338" indent="-63325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86185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90757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95329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99901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Control </a:t>
              </a: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Room</a:t>
              </a:r>
              <a:r>
                <a:rPr lang="es-E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&amp;</a:t>
              </a:r>
            </a:p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Laboratories</a:t>
              </a:r>
              <a:endPara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69021" name="Text Box 29"/>
            <p:cNvSpPr txBox="1">
              <a:spLocks noChangeArrowheads="1"/>
            </p:cNvSpPr>
            <p:nvPr/>
          </p:nvSpPr>
          <p:spPr bwMode="auto">
            <a:xfrm>
              <a:off x="2314" y="1474"/>
              <a:ext cx="4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2039938" indent="-15827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marL="4079875" indent="-31654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marL="6119813" indent="-474821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marL="8161338" indent="-63325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86185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90757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95329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99901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T250</a:t>
              </a:r>
            </a:p>
          </p:txBody>
        </p:sp>
        <p:sp>
          <p:nvSpPr>
            <p:cNvPr id="469022" name="Text Box 30"/>
            <p:cNvSpPr txBox="1">
              <a:spLocks noChangeArrowheads="1"/>
            </p:cNvSpPr>
            <p:nvPr/>
          </p:nvSpPr>
          <p:spPr bwMode="auto">
            <a:xfrm>
              <a:off x="4309" y="1565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2039938" indent="-15827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marL="4079875" indent="-31654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marL="6119813" indent="-474821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marL="8161338" indent="-63325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86185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90757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95329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99901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T80</a:t>
              </a:r>
            </a:p>
          </p:txBody>
        </p:sp>
        <p:sp>
          <p:nvSpPr>
            <p:cNvPr id="469023" name="Text Box 31"/>
            <p:cNvSpPr txBox="1">
              <a:spLocks noChangeArrowheads="1"/>
            </p:cNvSpPr>
            <p:nvPr/>
          </p:nvSpPr>
          <p:spPr bwMode="auto">
            <a:xfrm>
              <a:off x="3375" y="1565"/>
              <a:ext cx="63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2039938" indent="-15827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marL="4079875" indent="-31654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marL="6119813" indent="-474821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marL="8161338" indent="-63325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86185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90757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95329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99901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Monitor</a:t>
              </a:r>
            </a:p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Building</a:t>
              </a:r>
              <a:endPara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69024" name="Text Box 32"/>
            <p:cNvSpPr txBox="1">
              <a:spLocks noChangeArrowheads="1"/>
            </p:cNvSpPr>
            <p:nvPr/>
          </p:nvSpPr>
          <p:spPr bwMode="auto">
            <a:xfrm>
              <a:off x="4411" y="2648"/>
              <a:ext cx="116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2039938" indent="-15827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marL="4079875" indent="-31654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marL="6119813" indent="-474821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marL="8161338" indent="-63325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86185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90757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95329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99901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General </a:t>
              </a: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Services</a:t>
              </a:r>
              <a:endPara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Plant</a:t>
              </a:r>
              <a:endPara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69025" name="Text Box 33"/>
            <p:cNvSpPr txBox="1">
              <a:spLocks noChangeArrowheads="1"/>
            </p:cNvSpPr>
            <p:nvPr/>
          </p:nvSpPr>
          <p:spPr bwMode="auto">
            <a:xfrm>
              <a:off x="2585" y="1922"/>
              <a:ext cx="59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2039938" indent="-15827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marL="4079875" indent="-31654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marL="6119813" indent="-474821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marL="8161338" indent="-6332538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86185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90757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95329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9990138" indent="-63325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Coating</a:t>
              </a:r>
              <a:r>
                <a:rPr lang="es-ES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s-ES" sz="16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Plant</a:t>
              </a:r>
              <a:endPara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3096095" y="2915741"/>
            <a:ext cx="3600401" cy="1584176"/>
            <a:chOff x="3096095" y="2915741"/>
            <a:chExt cx="3600401" cy="1584176"/>
          </a:xfrm>
        </p:grpSpPr>
        <p:sp>
          <p:nvSpPr>
            <p:cNvPr id="469026" name="Line 34"/>
            <p:cNvSpPr>
              <a:spLocks noChangeShapeType="1"/>
            </p:cNvSpPr>
            <p:nvPr/>
          </p:nvSpPr>
          <p:spPr bwMode="auto">
            <a:xfrm flipH="1">
              <a:off x="3096095" y="3779838"/>
              <a:ext cx="288552" cy="7200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469027" name="Line 35"/>
            <p:cNvSpPr>
              <a:spLocks noChangeShapeType="1"/>
            </p:cNvSpPr>
            <p:nvPr/>
          </p:nvSpPr>
          <p:spPr bwMode="auto">
            <a:xfrm flipH="1">
              <a:off x="4464248" y="3203773"/>
              <a:ext cx="1368152" cy="50470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469028" name="Line 36"/>
            <p:cNvSpPr>
              <a:spLocks noChangeShapeType="1"/>
            </p:cNvSpPr>
            <p:nvPr/>
          </p:nvSpPr>
          <p:spPr bwMode="auto">
            <a:xfrm flipH="1">
              <a:off x="6120432" y="2915741"/>
              <a:ext cx="576064" cy="2160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469029" name="Line 37"/>
            <p:cNvSpPr>
              <a:spLocks noChangeShapeType="1"/>
            </p:cNvSpPr>
            <p:nvPr/>
          </p:nvSpPr>
          <p:spPr bwMode="auto">
            <a:xfrm flipH="1" flipV="1">
              <a:off x="6120432" y="3275781"/>
              <a:ext cx="360040" cy="2160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</p:grpSp>
      <p:sp>
        <p:nvSpPr>
          <p:cNvPr id="16" name="9 CuadroTexto"/>
          <p:cNvSpPr txBox="1">
            <a:spLocks noChangeArrowheads="1"/>
          </p:cNvSpPr>
          <p:nvPr/>
        </p:nvSpPr>
        <p:spPr bwMode="auto">
          <a:xfrm>
            <a:off x="0" y="1763713"/>
            <a:ext cx="10080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s-ES" sz="2000" b="1" dirty="0" smtClean="0"/>
              <a:t>OAJ FINAL DESIGN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763339" y="4953451"/>
            <a:ext cx="12110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2039938" indent="-1582738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4079875" indent="-31654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6119813" indent="-474821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8161338" indent="-6332538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8618538" indent="-63325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075738" indent="-63325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9532938" indent="-63325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9990138" indent="-63325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S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Residence</a:t>
            </a:r>
            <a:endParaRPr lang="es-ES" sz="1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" name="Imagen 17" descr="IMG_2097_r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56" y="0"/>
            <a:ext cx="3384376" cy="2424684"/>
          </a:xfrm>
          <a:prstGeom prst="rect">
            <a:avLst/>
          </a:prstGeom>
        </p:spPr>
      </p:pic>
      <p:pic>
        <p:nvPicPr>
          <p:cNvPr id="19" name="Imagen 18" descr="IMG_24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20" y="-180603"/>
            <a:ext cx="3816424" cy="2546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472" y="4931965"/>
            <a:ext cx="3672934" cy="24398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8" y="5419727"/>
            <a:ext cx="3168104" cy="210452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649" y="0"/>
            <a:ext cx="3779750" cy="25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594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1875H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372" y="35421"/>
            <a:ext cx="11341259" cy="7560840"/>
          </a:xfrm>
          <a:prstGeom prst="rect">
            <a:avLst/>
          </a:prstGeom>
        </p:spPr>
      </p:pic>
      <p:pic>
        <p:nvPicPr>
          <p:cNvPr id="14339" name="Picture 4" descr="logo_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88" y="179437"/>
            <a:ext cx="14573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1760" y="6156101"/>
            <a:ext cx="41951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buClrTx/>
              <a:buSzTx/>
              <a:defRPr/>
            </a:pPr>
            <a:r>
              <a:rPr lang="es-ES" sz="3600" b="1" dirty="0" smtClean="0">
                <a:latin typeface="Calibri" charset="0"/>
                <a:hlinkClick r:id="rId5"/>
              </a:rPr>
              <a:t>http://www.cefca.es</a:t>
            </a:r>
            <a:endParaRPr lang="es-ES" sz="3600" b="1" dirty="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  <a:p>
            <a:pPr>
              <a:defRPr/>
            </a:pPr>
            <a:r>
              <a:rPr lang="es-ES" sz="3600" b="1" dirty="0">
                <a:latin typeface="Calibri" charset="0"/>
                <a:hlinkClick r:id="rId5"/>
              </a:rPr>
              <a:t>http:/</a:t>
            </a:r>
            <a:r>
              <a:rPr lang="es-ES" sz="3600" b="1" dirty="0" smtClean="0">
                <a:latin typeface="Calibri" charset="0"/>
                <a:hlinkClick r:id="rId5"/>
              </a:rPr>
              <a:t>/j-</a:t>
            </a:r>
            <a:r>
              <a:rPr lang="es-ES" sz="3600" b="1" smtClean="0">
                <a:latin typeface="Calibri" charset="0"/>
                <a:hlinkClick r:id="rId5"/>
              </a:rPr>
              <a:t>pas.org</a:t>
            </a:r>
            <a:endParaRPr lang="es-ES" sz="36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823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9 CuadroTexto"/>
          <p:cNvSpPr txBox="1">
            <a:spLocks noChangeArrowheads="1"/>
          </p:cNvSpPr>
          <p:nvPr/>
        </p:nvSpPr>
        <p:spPr bwMode="auto">
          <a:xfrm>
            <a:off x="0" y="1691605"/>
            <a:ext cx="10080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THE OAJ TELESCOPES</a:t>
            </a:r>
            <a:endParaRPr lang="es-ES" sz="2000" b="1" dirty="0"/>
          </a:p>
        </p:txBody>
      </p:sp>
      <p:pic>
        <p:nvPicPr>
          <p:cNvPr id="7680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56" y="2267669"/>
            <a:ext cx="4750438" cy="52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4" y="4427909"/>
            <a:ext cx="1992016" cy="313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9 CuadroTexto"/>
          <p:cNvSpPr txBox="1">
            <a:spLocks noChangeArrowheads="1"/>
          </p:cNvSpPr>
          <p:nvPr/>
        </p:nvSpPr>
        <p:spPr bwMode="auto">
          <a:xfrm>
            <a:off x="5040312" y="2119585"/>
            <a:ext cx="52565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err="1" smtClean="0"/>
              <a:t>Design</a:t>
            </a:r>
            <a:r>
              <a:rPr lang="es-ES" dirty="0" smtClean="0"/>
              <a:t>: AMOS and CEFCA</a:t>
            </a: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err="1" smtClean="0"/>
              <a:t>Supervised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a </a:t>
            </a:r>
            <a:r>
              <a:rPr lang="es-ES" dirty="0" err="1" smtClean="0"/>
              <a:t>international</a:t>
            </a:r>
            <a:r>
              <a:rPr lang="es-ES" dirty="0" smtClean="0"/>
              <a:t> </a:t>
            </a:r>
            <a:r>
              <a:rPr lang="es-ES" dirty="0" err="1" smtClean="0"/>
              <a:t>committee</a:t>
            </a:r>
            <a:r>
              <a:rPr lang="es-ES" dirty="0" smtClean="0"/>
              <a:t> of </a:t>
            </a:r>
            <a:r>
              <a:rPr lang="es-ES" dirty="0" err="1" smtClean="0"/>
              <a:t>experts</a:t>
            </a:r>
            <a:r>
              <a:rPr lang="es-ES" dirty="0" smtClean="0"/>
              <a:t> (PDR</a:t>
            </a:r>
            <a:r>
              <a:rPr lang="es-ES" dirty="0"/>
              <a:t> </a:t>
            </a:r>
            <a:r>
              <a:rPr lang="es-ES" dirty="0" smtClean="0"/>
              <a:t>+ FDR)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-57796" y="2267669"/>
            <a:ext cx="1281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JST/T250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M1=2.55m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FoV=3º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392240" y="3576587"/>
            <a:ext cx="128168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JAST/T80</a:t>
            </a:r>
          </a:p>
          <a:p>
            <a:r>
              <a:rPr lang="es-ES" dirty="0">
                <a:solidFill>
                  <a:schemeClr val="bg1"/>
                </a:solidFill>
              </a:rPr>
              <a:t>M1</a:t>
            </a:r>
            <a:r>
              <a:rPr lang="es-ES" dirty="0" smtClean="0">
                <a:solidFill>
                  <a:schemeClr val="bg1"/>
                </a:solidFill>
              </a:rPr>
              <a:t>=0.83m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FoV</a:t>
            </a:r>
            <a:r>
              <a:rPr lang="es-ES" dirty="0" smtClean="0">
                <a:solidFill>
                  <a:schemeClr val="bg1"/>
                </a:solidFill>
              </a:rPr>
              <a:t>=2º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6408464" y="4473782"/>
            <a:ext cx="3672161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es-ES" dirty="0" smtClean="0"/>
          </a:p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dirty="0" err="1" smtClean="0"/>
              <a:t>Fabrication</a:t>
            </a:r>
            <a:endParaRPr lang="es-ES" dirty="0" smtClean="0"/>
          </a:p>
          <a:p>
            <a:pPr algn="ctr" eaLnBrk="1" hangingPunct="1">
              <a:lnSpc>
                <a:spcPct val="100000"/>
              </a:lnSpc>
              <a:buClrTx/>
              <a:buSzTx/>
            </a:pPr>
            <a:endParaRPr lang="es-ES" dirty="0"/>
          </a:p>
          <a:p>
            <a:pPr marL="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smtClean="0">
                <a:solidFill>
                  <a:srgbClr val="FFFF00"/>
                </a:solidFill>
              </a:rPr>
              <a:t>T250</a:t>
            </a:r>
            <a:r>
              <a:rPr lang="es-ES" dirty="0">
                <a:solidFill>
                  <a:srgbClr val="FFFF00"/>
                </a:solidFill>
              </a:rPr>
              <a:t>: AMOS </a:t>
            </a:r>
            <a:r>
              <a:rPr lang="es-ES" dirty="0"/>
              <a:t>(</a:t>
            </a:r>
            <a:r>
              <a:rPr lang="es-ES" dirty="0" err="1"/>
              <a:t>Belgium</a:t>
            </a:r>
            <a:r>
              <a:rPr lang="es-ES" dirty="0"/>
              <a:t>)</a:t>
            </a:r>
          </a:p>
          <a:p>
            <a:pPr marL="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smtClean="0">
                <a:solidFill>
                  <a:srgbClr val="FFFF00"/>
                </a:solidFill>
              </a:rPr>
              <a:t>T80</a:t>
            </a:r>
            <a:r>
              <a:rPr lang="es-ES" dirty="0">
                <a:solidFill>
                  <a:srgbClr val="FFFF00"/>
                </a:solidFill>
              </a:rPr>
              <a:t>: ASTELCO </a:t>
            </a:r>
            <a:r>
              <a:rPr lang="es-ES" dirty="0"/>
              <a:t>(</a:t>
            </a:r>
            <a:r>
              <a:rPr lang="es-ES" dirty="0" err="1"/>
              <a:t>Germany</a:t>
            </a:r>
            <a:r>
              <a:rPr lang="es-ES" dirty="0" smtClean="0"/>
              <a:t>)</a:t>
            </a:r>
          </a:p>
          <a:p>
            <a:pPr marL="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endParaRPr lang="es-ES" dirty="0"/>
          </a:p>
          <a:p>
            <a:pPr marL="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/>
              <a:t>subcontractors</a:t>
            </a:r>
            <a:r>
              <a:rPr lang="es-ES" dirty="0"/>
              <a:t>: </a:t>
            </a:r>
            <a:r>
              <a:rPr lang="es-ES" dirty="0" err="1"/>
              <a:t>Tinsley</a:t>
            </a:r>
            <a:r>
              <a:rPr lang="es-ES" dirty="0"/>
              <a:t> </a:t>
            </a:r>
            <a:r>
              <a:rPr lang="es-ES" dirty="0" smtClean="0"/>
              <a:t>(USA)</a:t>
            </a:r>
            <a:r>
              <a:rPr lang="es-ES" dirty="0"/>
              <a:t>, </a:t>
            </a:r>
            <a:r>
              <a:rPr lang="es-ES" dirty="0" err="1"/>
              <a:t>Brashear</a:t>
            </a:r>
            <a:r>
              <a:rPr lang="es-ES" dirty="0"/>
              <a:t> </a:t>
            </a:r>
            <a:r>
              <a:rPr lang="es-ES" dirty="0" smtClean="0"/>
              <a:t>(USA), </a:t>
            </a:r>
            <a:r>
              <a:rPr lang="es-ES" dirty="0" err="1" smtClean="0"/>
              <a:t>Schott</a:t>
            </a:r>
            <a:r>
              <a:rPr lang="es-ES" dirty="0" smtClean="0"/>
              <a:t> (</a:t>
            </a:r>
            <a:r>
              <a:rPr lang="es-ES" dirty="0" err="1" smtClean="0"/>
              <a:t>Germany</a:t>
            </a:r>
            <a:r>
              <a:rPr lang="es-ES" dirty="0" smtClean="0"/>
              <a:t>), </a:t>
            </a:r>
            <a:r>
              <a:rPr lang="es-ES" dirty="0" err="1" smtClean="0"/>
              <a:t>Symétrie</a:t>
            </a:r>
            <a:r>
              <a:rPr lang="es-ES" dirty="0" smtClean="0"/>
              <a:t> (France), PI (</a:t>
            </a:r>
            <a:r>
              <a:rPr lang="es-ES" dirty="0" err="1" smtClean="0"/>
              <a:t>Germany</a:t>
            </a:r>
            <a:r>
              <a:rPr lang="es-ES" dirty="0" smtClean="0"/>
              <a:t>), OSL (UK), etc.</a:t>
            </a:r>
            <a:endParaRPr lang="es-ES" dirty="0"/>
          </a:p>
        </p:txBody>
      </p:sp>
      <p:grpSp>
        <p:nvGrpSpPr>
          <p:cNvPr id="14" name="Agrupar 13"/>
          <p:cNvGrpSpPr/>
          <p:nvPr/>
        </p:nvGrpSpPr>
        <p:grpSpPr>
          <a:xfrm>
            <a:off x="4326582" y="6012085"/>
            <a:ext cx="641722" cy="1368152"/>
            <a:chOff x="4326582" y="5862071"/>
            <a:chExt cx="641722" cy="1518166"/>
          </a:xfrm>
        </p:grpSpPr>
        <p:pic>
          <p:nvPicPr>
            <p:cNvPr id="15" name="Imagen 14" descr="hombre.tiff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22" b="100000" l="0" r="100000">
                          <a14:foregroundMark x1="88095" y1="38776" x2="88095" y2="38776"/>
                          <a14:backgroundMark x1="59524" y1="19592" x2="59524" y2="19592"/>
                          <a14:backgroundMark x1="26190" y1="83265" x2="26190" y2="83265"/>
                          <a14:backgroundMark x1="27381" y1="74286" x2="27381" y2="74286"/>
                          <a14:backgroundMark x1="5952" y1="91837" x2="5952" y2="91837"/>
                          <a14:backgroundMark x1="5952" y1="87347" x2="5952" y2="87347"/>
                          <a14:backgroundMark x1="4762" y1="75510" x2="4762" y2="755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89" y="5862071"/>
              <a:ext cx="520515" cy="1518166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 bwMode="auto">
            <a:xfrm>
              <a:off x="4326582" y="5988719"/>
              <a:ext cx="144016" cy="21602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</p:grpSp>
      <p:pic>
        <p:nvPicPr>
          <p:cNvPr id="12" name="Picture 10" descr="P10600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59" y="2843732"/>
            <a:ext cx="1944713" cy="145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IMG_85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23" y="3130473"/>
            <a:ext cx="2271549" cy="151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47875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581"/>
            <a:ext cx="10160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rc 20"/>
          <p:cNvSpPr>
            <a:spLocks noChangeAspect="1"/>
          </p:cNvSpPr>
          <p:nvPr/>
        </p:nvSpPr>
        <p:spPr bwMode="auto">
          <a:xfrm rot="5040000">
            <a:off x="3255963" y="2386013"/>
            <a:ext cx="4000500" cy="3860800"/>
          </a:xfrm>
          <a:custGeom>
            <a:avLst/>
            <a:gdLst>
              <a:gd name="T0" fmla="*/ 2147483647 w 20395"/>
              <a:gd name="T1" fmla="*/ 0 h 20874"/>
              <a:gd name="T2" fmla="*/ 2147483647 w 20395"/>
              <a:gd name="T3" fmla="*/ 2147483647 h 20874"/>
              <a:gd name="T4" fmla="*/ 0 w 20395"/>
              <a:gd name="T5" fmla="*/ 2147483647 h 20874"/>
              <a:gd name="T6" fmla="*/ 0 60000 65536"/>
              <a:gd name="T7" fmla="*/ 0 60000 65536"/>
              <a:gd name="T8" fmla="*/ 0 60000 65536"/>
              <a:gd name="T9" fmla="*/ 0 w 20395"/>
              <a:gd name="T10" fmla="*/ 0 h 20874"/>
              <a:gd name="T11" fmla="*/ 20395 w 20395"/>
              <a:gd name="T12" fmla="*/ 20874 h 208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95" h="20874" fill="none" extrusionOk="0">
                <a:moveTo>
                  <a:pt x="5553" y="0"/>
                </a:moveTo>
                <a:cubicBezTo>
                  <a:pt x="12476" y="1842"/>
                  <a:pt x="18035" y="6995"/>
                  <a:pt x="20394" y="13759"/>
                </a:cubicBezTo>
              </a:path>
              <a:path w="20395" h="20874" stroke="0" extrusionOk="0">
                <a:moveTo>
                  <a:pt x="5553" y="0"/>
                </a:moveTo>
                <a:cubicBezTo>
                  <a:pt x="12476" y="1842"/>
                  <a:pt x="18035" y="6995"/>
                  <a:pt x="20394" y="13759"/>
                </a:cubicBezTo>
                <a:lnTo>
                  <a:pt x="0" y="20874"/>
                </a:lnTo>
                <a:lnTo>
                  <a:pt x="5553" y="0"/>
                </a:lnTo>
                <a:close/>
              </a:path>
            </a:pathLst>
          </a:custGeom>
          <a:noFill/>
          <a:ln w="38100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 anchor="ctr"/>
          <a:lstStyle/>
          <a:p>
            <a:endParaRPr lang="es-ES"/>
          </a:p>
        </p:txBody>
      </p:sp>
      <p:sp>
        <p:nvSpPr>
          <p:cNvPr id="22536" name="Freeform 31"/>
          <p:cNvSpPr>
            <a:spLocks noChangeAspect="1"/>
          </p:cNvSpPr>
          <p:nvPr/>
        </p:nvSpPr>
        <p:spPr bwMode="auto">
          <a:xfrm rot="10800000">
            <a:off x="2455863" y="2371725"/>
            <a:ext cx="220662" cy="288925"/>
          </a:xfrm>
          <a:custGeom>
            <a:avLst/>
            <a:gdLst>
              <a:gd name="T0" fmla="*/ 0 w 136"/>
              <a:gd name="T1" fmla="*/ 2147483647 h 181"/>
              <a:gd name="T2" fmla="*/ 2147483647 w 136"/>
              <a:gd name="T3" fmla="*/ 2147483647 h 181"/>
              <a:gd name="T4" fmla="*/ 2147483647 w 136"/>
              <a:gd name="T5" fmla="*/ 0 h 181"/>
              <a:gd name="T6" fmla="*/ 0 60000 65536"/>
              <a:gd name="T7" fmla="*/ 0 60000 65536"/>
              <a:gd name="T8" fmla="*/ 0 60000 65536"/>
              <a:gd name="T9" fmla="*/ 0 w 136"/>
              <a:gd name="T10" fmla="*/ 0 h 181"/>
              <a:gd name="T11" fmla="*/ 136 w 136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" h="181">
                <a:moveTo>
                  <a:pt x="0" y="181"/>
                </a:moveTo>
                <a:cubicBezTo>
                  <a:pt x="11" y="151"/>
                  <a:pt x="22" y="121"/>
                  <a:pt x="45" y="91"/>
                </a:cubicBezTo>
                <a:cubicBezTo>
                  <a:pt x="68" y="61"/>
                  <a:pt x="102" y="30"/>
                  <a:pt x="136" y="0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/>
          <a:p>
            <a:endParaRPr lang="es-ES"/>
          </a:p>
        </p:txBody>
      </p:sp>
      <p:sp>
        <p:nvSpPr>
          <p:cNvPr id="622606" name="Rectangle 14"/>
          <p:cNvSpPr>
            <a:spLocks noChangeArrowheads="1"/>
          </p:cNvSpPr>
          <p:nvPr/>
        </p:nvSpPr>
        <p:spPr bwMode="auto">
          <a:xfrm>
            <a:off x="-360287" y="1475581"/>
            <a:ext cx="10945738" cy="719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sp>
        <p:nvSpPr>
          <p:cNvPr id="22539" name="9 CuadroTexto"/>
          <p:cNvSpPr txBox="1">
            <a:spLocks noChangeArrowheads="1"/>
          </p:cNvSpPr>
          <p:nvPr/>
        </p:nvSpPr>
        <p:spPr bwMode="auto">
          <a:xfrm>
            <a:off x="-71438" y="4046378"/>
            <a:ext cx="4606926" cy="341632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err="1"/>
              <a:t>Large</a:t>
            </a:r>
            <a:r>
              <a:rPr lang="es-ES" sz="2000" b="1" dirty="0"/>
              <a:t> </a:t>
            </a:r>
            <a:r>
              <a:rPr lang="es-ES" sz="2000" b="1" i="1" dirty="0"/>
              <a:t>Etendue</a:t>
            </a:r>
            <a:r>
              <a:rPr lang="es-ES" sz="2000" b="1" dirty="0"/>
              <a:t> (A x </a:t>
            </a:r>
            <a:r>
              <a:rPr lang="es-ES" b="1" dirty="0">
                <a:latin typeface="Symbol" charset="0"/>
              </a:rPr>
              <a:t>W</a:t>
            </a:r>
            <a:r>
              <a:rPr lang="es-ES" sz="2000" b="1" dirty="0"/>
              <a:t>) </a:t>
            </a:r>
            <a:r>
              <a:rPr lang="es-ES" sz="2000" b="1" dirty="0" err="1" smtClean="0"/>
              <a:t>Telescopes</a:t>
            </a:r>
            <a:endParaRPr lang="es-ES" sz="1800" dirty="0">
              <a:sym typeface="Wingdings" charset="0"/>
            </a:endParaRPr>
          </a:p>
          <a:p>
            <a:pPr algn="ctr" eaLnBrk="1" hangingPunct="1"/>
            <a:r>
              <a:rPr lang="es-ES" sz="1600" dirty="0" err="1">
                <a:sym typeface="Wingdings" charset="0"/>
              </a:rPr>
              <a:t>Good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err="1">
                <a:sym typeface="Wingdings" charset="0"/>
              </a:rPr>
              <a:t>image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err="1">
                <a:sym typeface="Wingdings" charset="0"/>
              </a:rPr>
              <a:t>quality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err="1">
                <a:sym typeface="Wingdings" charset="0"/>
              </a:rPr>
              <a:t>all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err="1">
                <a:sym typeface="Wingdings" charset="0"/>
              </a:rPr>
              <a:t>over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err="1">
                <a:sym typeface="Wingdings" charset="0"/>
              </a:rPr>
              <a:t>the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err="1">
                <a:sym typeface="Wingdings" charset="0"/>
              </a:rPr>
              <a:t>entire</a:t>
            </a:r>
            <a:r>
              <a:rPr lang="es-ES" sz="1600" dirty="0">
                <a:sym typeface="Wingdings" charset="0"/>
              </a:rPr>
              <a:t> </a:t>
            </a:r>
            <a:r>
              <a:rPr lang="es-ES" sz="1600" dirty="0" smtClean="0">
                <a:sym typeface="Wingdings" charset="0"/>
              </a:rPr>
              <a:t>FoV </a:t>
            </a:r>
            <a:r>
              <a:rPr lang="es-ES" sz="1600" dirty="0" smtClean="0">
                <a:sym typeface="Wingdings"/>
              </a:rPr>
              <a:t> </a:t>
            </a:r>
            <a:r>
              <a:rPr lang="es-ES" sz="1600" dirty="0" smtClean="0">
                <a:sym typeface="Wingdings" charset="0"/>
              </a:rPr>
              <a:t>Field </a:t>
            </a:r>
            <a:r>
              <a:rPr lang="es-ES" sz="1600" dirty="0" err="1" smtClean="0">
                <a:sym typeface="Wingdings" charset="0"/>
              </a:rPr>
              <a:t>Correctors</a:t>
            </a:r>
            <a:endParaRPr lang="es-ES" sz="1800" dirty="0">
              <a:sym typeface="Wingdings" charset="0"/>
            </a:endParaRPr>
          </a:p>
          <a:p>
            <a:pPr algn="ctr" eaLnBrk="1" hangingPunct="1"/>
            <a:r>
              <a:rPr lang="es-ES" sz="2000" b="1" dirty="0" err="1">
                <a:solidFill>
                  <a:srgbClr val="FFFF00"/>
                </a:solidFill>
              </a:rPr>
              <a:t>Effective</a:t>
            </a:r>
            <a:r>
              <a:rPr lang="es-ES" sz="2000" b="1" dirty="0">
                <a:solidFill>
                  <a:srgbClr val="FFFF00"/>
                </a:solidFill>
              </a:rPr>
              <a:t> </a:t>
            </a:r>
            <a:r>
              <a:rPr lang="es-ES" sz="2000" b="1" i="1" dirty="0">
                <a:solidFill>
                  <a:srgbClr val="FFFF00"/>
                </a:solidFill>
              </a:rPr>
              <a:t>Etendue</a:t>
            </a:r>
            <a:r>
              <a:rPr lang="es-ES" sz="2000" b="1" dirty="0">
                <a:solidFill>
                  <a:srgbClr val="FFFF00"/>
                </a:solidFill>
              </a:rPr>
              <a:t> </a:t>
            </a:r>
            <a:r>
              <a:rPr lang="es-ES" sz="2000" b="1" dirty="0"/>
              <a:t>(A x </a:t>
            </a:r>
            <a:r>
              <a:rPr lang="es-ES" sz="2000" b="1" dirty="0">
                <a:latin typeface="Symbol" charset="0"/>
              </a:rPr>
              <a:t>W</a:t>
            </a:r>
            <a:r>
              <a:rPr lang="es-ES" sz="2000" b="1" dirty="0">
                <a:solidFill>
                  <a:srgbClr val="FFFF00"/>
                </a:solidFill>
              </a:rPr>
              <a:t> </a:t>
            </a:r>
            <a:r>
              <a:rPr lang="es-ES" sz="2000" b="1" dirty="0"/>
              <a:t>x</a:t>
            </a:r>
            <a:r>
              <a:rPr lang="es-ES" sz="2000" b="1" dirty="0">
                <a:solidFill>
                  <a:srgbClr val="FFFF00"/>
                </a:solidFill>
              </a:rPr>
              <a:t> t</a:t>
            </a:r>
            <a:r>
              <a:rPr lang="es-ES" sz="2000" b="1" dirty="0"/>
              <a:t>)</a:t>
            </a:r>
          </a:p>
          <a:p>
            <a:pPr algn="ctr" eaLnBrk="1" hangingPunct="1"/>
            <a:endParaRPr lang="es-ES" sz="2000" dirty="0">
              <a:sym typeface="Wingdings" charset="0"/>
            </a:endParaRPr>
          </a:p>
          <a:p>
            <a:pPr algn="ctr" eaLnBrk="1" hangingPunct="1">
              <a:buFontTx/>
              <a:buChar char="•"/>
            </a:pPr>
            <a:r>
              <a:rPr lang="es-ES" sz="2000" dirty="0">
                <a:sym typeface="Wingdings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sym typeface="Wingdings" charset="0"/>
              </a:rPr>
              <a:t>JST/T250 </a:t>
            </a:r>
            <a:r>
              <a:rPr lang="es-ES" sz="2000" dirty="0">
                <a:sym typeface="Wingdings" charset="0"/>
              </a:rPr>
              <a:t>(2.55m; FoV 3 </a:t>
            </a:r>
            <a:r>
              <a:rPr lang="es-ES" sz="2000" dirty="0" err="1">
                <a:sym typeface="Wingdings" charset="0"/>
              </a:rPr>
              <a:t>deg</a:t>
            </a:r>
            <a:r>
              <a:rPr lang="es-ES" sz="2000" dirty="0" smtClean="0">
                <a:sym typeface="Wingdings" charset="0"/>
              </a:rPr>
              <a:t>)</a:t>
            </a:r>
          </a:p>
          <a:p>
            <a:pPr algn="ctr" eaLnBrk="1" hangingPunct="1"/>
            <a:r>
              <a:rPr lang="es-ES" sz="2000" dirty="0" smtClean="0">
                <a:sym typeface="Wingdings" charset="0"/>
              </a:rPr>
              <a:t>J</a:t>
            </a:r>
            <a:r>
              <a:rPr lang="es-ES" sz="2000" dirty="0">
                <a:sym typeface="Wingdings" charset="0"/>
              </a:rPr>
              <a:t>-</a:t>
            </a:r>
            <a:r>
              <a:rPr lang="es-ES" sz="2000" dirty="0" smtClean="0">
                <a:sym typeface="Wingdings" charset="0"/>
              </a:rPr>
              <a:t>PAS: ~4</a:t>
            </a:r>
            <a:r>
              <a:rPr lang="es-ES" sz="2000" dirty="0">
                <a:sym typeface="Wingdings" charset="0"/>
              </a:rPr>
              <a:t>-5 </a:t>
            </a:r>
            <a:r>
              <a:rPr lang="es-ES" sz="2000" dirty="0" err="1" smtClean="0">
                <a:sym typeface="Wingdings" charset="0"/>
              </a:rPr>
              <a:t>years</a:t>
            </a:r>
            <a:r>
              <a:rPr lang="es-ES" sz="2000" dirty="0" smtClean="0">
                <a:sym typeface="Wingdings" charset="0"/>
              </a:rPr>
              <a:t> </a:t>
            </a:r>
            <a:r>
              <a:rPr lang="es-ES" sz="2000" dirty="0" err="1" smtClean="0">
                <a:sym typeface="Wingdings" charset="0"/>
              </a:rPr>
              <a:t>since</a:t>
            </a:r>
            <a:r>
              <a:rPr lang="es-ES" sz="2000" dirty="0" smtClean="0">
                <a:sym typeface="Wingdings" charset="0"/>
              </a:rPr>
              <a:t> </a:t>
            </a:r>
            <a:r>
              <a:rPr lang="es-ES" sz="2000" dirty="0" smtClean="0">
                <a:solidFill>
                  <a:srgbClr val="FFFF00"/>
                </a:solidFill>
                <a:sym typeface="Wingdings" charset="0"/>
              </a:rPr>
              <a:t>2014</a:t>
            </a:r>
            <a:endParaRPr lang="es-ES" sz="2000" b="1" dirty="0">
              <a:solidFill>
                <a:srgbClr val="FFFF00"/>
              </a:solidFill>
              <a:sym typeface="Wingdings" charset="0"/>
            </a:endParaRPr>
          </a:p>
          <a:p>
            <a:pPr algn="ctr" eaLnBrk="1" hangingPunct="1">
              <a:buFontTx/>
              <a:buChar char="•"/>
            </a:pPr>
            <a:r>
              <a:rPr lang="es-ES" sz="2000" dirty="0">
                <a:sym typeface="Wingdings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sym typeface="Wingdings" charset="0"/>
              </a:rPr>
              <a:t>JAST/T80 </a:t>
            </a:r>
            <a:r>
              <a:rPr lang="es-ES" sz="2000" dirty="0">
                <a:sym typeface="Wingdings" charset="0"/>
              </a:rPr>
              <a:t> (0.83m; FoV 2 </a:t>
            </a:r>
            <a:r>
              <a:rPr lang="es-ES" sz="2000" dirty="0" err="1">
                <a:sym typeface="Wingdings" charset="0"/>
              </a:rPr>
              <a:t>deg</a:t>
            </a:r>
            <a:r>
              <a:rPr lang="es-ES" sz="2000" dirty="0">
                <a:sym typeface="Wingdings" charset="0"/>
              </a:rPr>
              <a:t>)</a:t>
            </a:r>
          </a:p>
          <a:p>
            <a:pPr algn="ctr" eaLnBrk="1" hangingPunct="1"/>
            <a:r>
              <a:rPr lang="es-ES" sz="2000" dirty="0" smtClean="0">
                <a:sym typeface="Wingdings" charset="0"/>
              </a:rPr>
              <a:t>J-PLUS: ~2 </a:t>
            </a:r>
            <a:r>
              <a:rPr lang="es-ES" sz="2000" dirty="0" err="1" smtClean="0">
                <a:sym typeface="Wingdings" charset="0"/>
              </a:rPr>
              <a:t>years</a:t>
            </a:r>
            <a:r>
              <a:rPr lang="es-ES" sz="2000" dirty="0" smtClean="0">
                <a:sym typeface="Wingdings" charset="0"/>
              </a:rPr>
              <a:t> </a:t>
            </a:r>
            <a:r>
              <a:rPr lang="es-ES" sz="2000" dirty="0" err="1" smtClean="0">
                <a:sym typeface="Wingdings" charset="0"/>
              </a:rPr>
              <a:t>since</a:t>
            </a:r>
            <a:r>
              <a:rPr lang="es-ES" sz="2000" dirty="0" smtClean="0">
                <a:sym typeface="Wingdings" charset="0"/>
              </a:rPr>
              <a:t> </a:t>
            </a:r>
            <a:r>
              <a:rPr lang="es-ES" sz="2000" dirty="0" smtClean="0">
                <a:solidFill>
                  <a:srgbClr val="FFFF00"/>
                </a:solidFill>
                <a:sym typeface="Wingdings" charset="0"/>
              </a:rPr>
              <a:t>2013</a:t>
            </a:r>
          </a:p>
          <a:p>
            <a:pPr algn="ctr" eaLnBrk="1" hangingPunct="1"/>
            <a:endParaRPr lang="es-ES" sz="2000" dirty="0" smtClean="0">
              <a:sym typeface="Wingdings" charset="0"/>
            </a:endParaRPr>
          </a:p>
          <a:p>
            <a:pPr algn="ctr" eaLnBrk="1" hangingPunct="1"/>
            <a:endParaRPr lang="es-ES" sz="2000" dirty="0" smtClean="0">
              <a:sym typeface="Wingdings" charset="0"/>
            </a:endParaRPr>
          </a:p>
        </p:txBody>
      </p:sp>
      <p:sp>
        <p:nvSpPr>
          <p:cNvPr id="22540" name="9 CuadroTexto"/>
          <p:cNvSpPr txBox="1">
            <a:spLocks noChangeArrowheads="1"/>
          </p:cNvSpPr>
          <p:nvPr/>
        </p:nvSpPr>
        <p:spPr bwMode="auto">
          <a:xfrm>
            <a:off x="144463" y="1475581"/>
            <a:ext cx="9648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THE </a:t>
            </a:r>
            <a:r>
              <a:rPr lang="es-ES" sz="2000" b="1" i="1" dirty="0" smtClean="0">
                <a:solidFill>
                  <a:srgbClr val="FFFF00"/>
                </a:solidFill>
              </a:rPr>
              <a:t>O</a:t>
            </a:r>
            <a:r>
              <a:rPr lang="es-ES" sz="2000" b="1" i="1" dirty="0" smtClean="0"/>
              <a:t>BSERVATORIO </a:t>
            </a:r>
            <a:r>
              <a:rPr lang="es-ES" sz="2000" b="1" i="1" dirty="0" smtClean="0">
                <a:solidFill>
                  <a:srgbClr val="FFFF00"/>
                </a:solidFill>
              </a:rPr>
              <a:t>A</a:t>
            </a:r>
            <a:r>
              <a:rPr lang="es-ES" sz="2000" b="1" i="1" dirty="0" smtClean="0"/>
              <a:t>STROFÍSICO DE </a:t>
            </a:r>
            <a:r>
              <a:rPr lang="es-ES" sz="2000" b="1" i="1" dirty="0" smtClean="0">
                <a:solidFill>
                  <a:srgbClr val="FFFF00"/>
                </a:solidFill>
              </a:rPr>
              <a:t>J</a:t>
            </a:r>
            <a:r>
              <a:rPr lang="es-ES" sz="2000" b="1" i="1" dirty="0" smtClean="0"/>
              <a:t>AVALAMBRE</a:t>
            </a:r>
            <a:r>
              <a:rPr lang="es-ES" sz="2000" b="1" dirty="0" smtClean="0"/>
              <a:t> (</a:t>
            </a:r>
            <a:r>
              <a:rPr lang="es-ES" sz="2000" b="1" dirty="0" smtClean="0">
                <a:solidFill>
                  <a:srgbClr val="FFFF00"/>
                </a:solidFill>
              </a:rPr>
              <a:t>OAJ</a:t>
            </a:r>
            <a:r>
              <a:rPr lang="es-ES" sz="2000" b="1" dirty="0" smtClean="0"/>
              <a:t>):</a:t>
            </a:r>
          </a:p>
          <a:p>
            <a:pPr algn="ctr" eaLnBrk="1" hangingPunct="1"/>
            <a:r>
              <a:rPr lang="es-ES" sz="2000" dirty="0" smtClean="0"/>
              <a:t>A NEW </a:t>
            </a:r>
            <a:r>
              <a:rPr lang="es-ES" sz="2000" dirty="0"/>
              <a:t>OBSERVATORY FOR CARRYING OUT LARGE </a:t>
            </a:r>
            <a:r>
              <a:rPr lang="es-ES" sz="2000" dirty="0" smtClean="0"/>
              <a:t>SKY SURVEYS</a:t>
            </a:r>
            <a:endParaRPr lang="es-ES" sz="1800" dirty="0">
              <a:sym typeface="Wingdings" charset="0"/>
            </a:endParaRPr>
          </a:p>
        </p:txBody>
      </p:sp>
      <p:sp>
        <p:nvSpPr>
          <p:cNvPr id="22541" name="Freeform 31"/>
          <p:cNvSpPr>
            <a:spLocks noChangeAspect="1"/>
          </p:cNvSpPr>
          <p:nvPr/>
        </p:nvSpPr>
        <p:spPr bwMode="auto">
          <a:xfrm>
            <a:off x="2460625" y="2339975"/>
            <a:ext cx="204788" cy="268288"/>
          </a:xfrm>
          <a:custGeom>
            <a:avLst/>
            <a:gdLst>
              <a:gd name="T0" fmla="*/ 0 w 136"/>
              <a:gd name="T1" fmla="*/ 2147483647 h 181"/>
              <a:gd name="T2" fmla="*/ 2147483647 w 136"/>
              <a:gd name="T3" fmla="*/ 2147483647 h 181"/>
              <a:gd name="T4" fmla="*/ 2147483647 w 136"/>
              <a:gd name="T5" fmla="*/ 0 h 181"/>
              <a:gd name="T6" fmla="*/ 0 60000 65536"/>
              <a:gd name="T7" fmla="*/ 0 60000 65536"/>
              <a:gd name="T8" fmla="*/ 0 60000 65536"/>
              <a:gd name="T9" fmla="*/ 0 w 136"/>
              <a:gd name="T10" fmla="*/ 0 h 181"/>
              <a:gd name="T11" fmla="*/ 136 w 136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" h="181">
                <a:moveTo>
                  <a:pt x="0" y="181"/>
                </a:moveTo>
                <a:cubicBezTo>
                  <a:pt x="11" y="151"/>
                  <a:pt x="22" y="121"/>
                  <a:pt x="45" y="91"/>
                </a:cubicBezTo>
                <a:cubicBezTo>
                  <a:pt x="68" y="61"/>
                  <a:pt x="102" y="30"/>
                  <a:pt x="13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/>
          <a:p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584" y="6561851"/>
            <a:ext cx="1449264" cy="962402"/>
          </a:xfrm>
          <a:prstGeom prst="rect">
            <a:avLst/>
          </a:prstGeom>
        </p:spPr>
      </p:pic>
      <p:sp>
        <p:nvSpPr>
          <p:cNvPr id="22535" name="Line 27"/>
          <p:cNvSpPr>
            <a:spLocks noChangeAspect="1" noChangeShapeType="1"/>
          </p:cNvSpPr>
          <p:nvPr/>
        </p:nvSpPr>
        <p:spPr bwMode="auto">
          <a:xfrm>
            <a:off x="2447925" y="2598738"/>
            <a:ext cx="6434138" cy="4276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es-ES"/>
          </a:p>
        </p:txBody>
      </p:sp>
      <p:sp>
        <p:nvSpPr>
          <p:cNvPr id="22534" name="Line 26"/>
          <p:cNvSpPr>
            <a:spLocks noChangeAspect="1" noChangeShapeType="1"/>
          </p:cNvSpPr>
          <p:nvPr/>
        </p:nvSpPr>
        <p:spPr bwMode="auto">
          <a:xfrm>
            <a:off x="2663825" y="2351088"/>
            <a:ext cx="6232525" cy="4508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es-ES"/>
          </a:p>
        </p:txBody>
      </p:sp>
      <p:sp>
        <p:nvSpPr>
          <p:cNvPr id="22532" name="Line 21"/>
          <p:cNvSpPr>
            <a:spLocks noChangeAspect="1" noChangeShapeType="1"/>
          </p:cNvSpPr>
          <p:nvPr/>
        </p:nvSpPr>
        <p:spPr bwMode="auto">
          <a:xfrm rot="600000">
            <a:off x="6765925" y="3376613"/>
            <a:ext cx="2443163" cy="3276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es-ES"/>
          </a:p>
        </p:txBody>
      </p:sp>
      <p:sp>
        <p:nvSpPr>
          <p:cNvPr id="22533" name="Line 22"/>
          <p:cNvSpPr>
            <a:spLocks noChangeAspect="1" noChangeShapeType="1"/>
          </p:cNvSpPr>
          <p:nvPr/>
        </p:nvSpPr>
        <p:spPr bwMode="auto">
          <a:xfrm rot="600000" flipV="1">
            <a:off x="4816475" y="6499225"/>
            <a:ext cx="4111625" cy="22383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es-ES"/>
          </a:p>
        </p:txBody>
      </p:sp>
      <p:sp>
        <p:nvSpPr>
          <p:cNvPr id="22537" name="Arc 19"/>
          <p:cNvSpPr>
            <a:spLocks noChangeAspect="1"/>
          </p:cNvSpPr>
          <p:nvPr/>
        </p:nvSpPr>
        <p:spPr bwMode="auto">
          <a:xfrm rot="-5760000">
            <a:off x="4666457" y="3304381"/>
            <a:ext cx="4000500" cy="3862387"/>
          </a:xfrm>
          <a:custGeom>
            <a:avLst/>
            <a:gdLst>
              <a:gd name="T0" fmla="*/ 2147483647 w 20395"/>
              <a:gd name="T1" fmla="*/ 0 h 20874"/>
              <a:gd name="T2" fmla="*/ 2147483647 w 20395"/>
              <a:gd name="T3" fmla="*/ 2147483647 h 20874"/>
              <a:gd name="T4" fmla="*/ 0 w 20395"/>
              <a:gd name="T5" fmla="*/ 2147483647 h 20874"/>
              <a:gd name="T6" fmla="*/ 0 60000 65536"/>
              <a:gd name="T7" fmla="*/ 0 60000 65536"/>
              <a:gd name="T8" fmla="*/ 0 60000 65536"/>
              <a:gd name="T9" fmla="*/ 0 w 20395"/>
              <a:gd name="T10" fmla="*/ 0 h 20874"/>
              <a:gd name="T11" fmla="*/ 20395 w 20395"/>
              <a:gd name="T12" fmla="*/ 20874 h 208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95" h="20874" fill="none" extrusionOk="0">
                <a:moveTo>
                  <a:pt x="5553" y="0"/>
                </a:moveTo>
                <a:cubicBezTo>
                  <a:pt x="12476" y="1842"/>
                  <a:pt x="18035" y="6995"/>
                  <a:pt x="20394" y="13759"/>
                </a:cubicBezTo>
              </a:path>
              <a:path w="20395" h="20874" stroke="0" extrusionOk="0">
                <a:moveTo>
                  <a:pt x="5553" y="0"/>
                </a:moveTo>
                <a:cubicBezTo>
                  <a:pt x="12476" y="1842"/>
                  <a:pt x="18035" y="6995"/>
                  <a:pt x="20394" y="13759"/>
                </a:cubicBezTo>
                <a:lnTo>
                  <a:pt x="0" y="20874"/>
                </a:lnTo>
                <a:lnTo>
                  <a:pt x="5553" y="0"/>
                </a:lnTo>
                <a:close/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 anchor="ctr"/>
          <a:lstStyle/>
          <a:p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19832" y="6876181"/>
            <a:ext cx="29957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FFFF00"/>
                </a:solidFill>
                <a:sym typeface="Wingdings" charset="0"/>
              </a:rPr>
              <a:t>≥ 30% open time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29903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7" y="1763613"/>
            <a:ext cx="5202503" cy="58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9 CuadroTexto"/>
          <p:cNvSpPr txBox="1">
            <a:spLocks noChangeArrowheads="1"/>
          </p:cNvSpPr>
          <p:nvPr/>
        </p:nvSpPr>
        <p:spPr bwMode="auto">
          <a:xfrm>
            <a:off x="5688979" y="2123653"/>
            <a:ext cx="4247877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solidFill>
                  <a:srgbClr val="FFFF00"/>
                </a:solidFill>
              </a:rPr>
              <a:t>M1 (</a:t>
            </a:r>
            <a:r>
              <a:rPr lang="es-ES" sz="1600" dirty="0" smtClean="0">
                <a:solidFill>
                  <a:srgbClr val="FFFF00"/>
                </a:solidFill>
                <a:latin typeface="Times New Roman" charset="0"/>
                <a:sym typeface="Symbol" charset="0"/>
              </a:rPr>
              <a:t>) </a:t>
            </a:r>
            <a:r>
              <a:rPr lang="es-ES" sz="1600" dirty="0" smtClean="0">
                <a:solidFill>
                  <a:srgbClr val="FFFF00"/>
                </a:solidFill>
              </a:rPr>
              <a:t>= 2.55 m</a:t>
            </a: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solidFill>
                  <a:srgbClr val="FFFF00"/>
                </a:solidFill>
              </a:rPr>
              <a:t>FoV</a:t>
            </a:r>
            <a:r>
              <a:rPr lang="es-ES" sz="1600" dirty="0" smtClean="0">
                <a:solidFill>
                  <a:srgbClr val="FFFF00"/>
                </a:solidFill>
              </a:rPr>
              <a:t> (</a:t>
            </a:r>
            <a:r>
              <a:rPr lang="es-ES" sz="1600" dirty="0" smtClean="0">
                <a:solidFill>
                  <a:srgbClr val="FFFF00"/>
                </a:solidFill>
                <a:latin typeface="Times New Roman" charset="0"/>
                <a:sym typeface="Symbol" charset="0"/>
              </a:rPr>
              <a:t>)</a:t>
            </a:r>
            <a:r>
              <a:rPr lang="es-ES" sz="1600" dirty="0" smtClean="0">
                <a:solidFill>
                  <a:srgbClr val="FFFF00"/>
                </a:solidFill>
              </a:rPr>
              <a:t> = 3 </a:t>
            </a:r>
            <a:r>
              <a:rPr lang="es-ES" sz="1600" dirty="0" err="1" smtClean="0">
                <a:solidFill>
                  <a:srgbClr val="FFFF00"/>
                </a:solidFill>
              </a:rPr>
              <a:t>deg</a:t>
            </a:r>
            <a:r>
              <a:rPr lang="es-ES" sz="1600" dirty="0" smtClean="0">
                <a:solidFill>
                  <a:srgbClr val="FFFF00"/>
                </a:solidFill>
              </a:rPr>
              <a:t> = 476 mm at FP</a:t>
            </a:r>
            <a:endParaRPr lang="es-ES" sz="16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</a:rPr>
              <a:t>Effective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collecting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area</a:t>
            </a:r>
            <a:r>
              <a:rPr lang="es-ES" sz="1600" dirty="0">
                <a:latin typeface="Arial"/>
                <a:cs typeface="Arial"/>
              </a:rPr>
              <a:t> = </a:t>
            </a:r>
            <a:r>
              <a:rPr lang="es-ES" sz="1600" dirty="0" smtClean="0">
                <a:latin typeface="Arial"/>
                <a:cs typeface="Arial"/>
              </a:rPr>
              <a:t>3.89 m</a:t>
            </a:r>
            <a:r>
              <a:rPr lang="es-ES" sz="1600" baseline="30000" dirty="0" smtClean="0">
                <a:latin typeface="Arial"/>
                <a:cs typeface="Arial"/>
              </a:rPr>
              <a:t>2</a:t>
            </a:r>
            <a:endParaRPr lang="es-ES" sz="1600" baseline="30000" dirty="0" smtClean="0"/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solidFill>
                  <a:srgbClr val="FFFF00"/>
                </a:solidFill>
              </a:rPr>
              <a:t>Etendue</a:t>
            </a:r>
            <a:r>
              <a:rPr lang="es-ES" sz="1600" dirty="0" smtClean="0">
                <a:solidFill>
                  <a:srgbClr val="FFFF00"/>
                </a:solidFill>
              </a:rPr>
              <a:t> = 27.5 m</a:t>
            </a:r>
            <a:r>
              <a:rPr lang="es-ES" sz="1600" baseline="30000" dirty="0" smtClean="0">
                <a:solidFill>
                  <a:srgbClr val="FFFF00"/>
                </a:solidFill>
              </a:rPr>
              <a:t>2</a:t>
            </a:r>
            <a:r>
              <a:rPr lang="es-ES" sz="1600" dirty="0" smtClean="0">
                <a:solidFill>
                  <a:srgbClr val="FFFF00"/>
                </a:solidFill>
              </a:rPr>
              <a:t>deg</a:t>
            </a:r>
            <a:r>
              <a:rPr lang="es-ES" sz="1600" baseline="30000" dirty="0" smtClean="0">
                <a:solidFill>
                  <a:srgbClr val="FFFF00"/>
                </a:solidFill>
              </a:rPr>
              <a:t>2</a:t>
            </a:r>
            <a:endParaRPr lang="es-ES" sz="1600" baseline="30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</a:rPr>
              <a:t>Plate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scale</a:t>
            </a:r>
            <a:r>
              <a:rPr lang="es-ES" sz="1600" dirty="0" smtClean="0">
                <a:latin typeface="Arial"/>
                <a:cs typeface="Arial"/>
              </a:rPr>
              <a:t> = </a:t>
            </a:r>
            <a:r>
              <a:rPr lang="es-ES" sz="1600" dirty="0">
                <a:latin typeface="Arial"/>
                <a:cs typeface="Arial"/>
              </a:rPr>
              <a:t>22.67 </a:t>
            </a:r>
            <a:r>
              <a:rPr lang="es-ES" sz="1600" dirty="0" err="1">
                <a:latin typeface="Arial"/>
                <a:cs typeface="Arial"/>
              </a:rPr>
              <a:t>arcsec</a:t>
            </a:r>
            <a:r>
              <a:rPr lang="es-ES" sz="1600" dirty="0">
                <a:latin typeface="Arial"/>
                <a:cs typeface="Arial"/>
              </a:rPr>
              <a:t>/</a:t>
            </a:r>
            <a:r>
              <a:rPr lang="es-ES" sz="1600" dirty="0" smtClean="0">
                <a:latin typeface="Arial"/>
                <a:cs typeface="Arial"/>
              </a:rPr>
              <a:t>mm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smtClean="0">
                <a:latin typeface="Arial"/>
                <a:cs typeface="Arial"/>
              </a:rPr>
              <a:t>                      = </a:t>
            </a:r>
            <a:r>
              <a:rPr lang="es-ES" sz="1600" dirty="0">
                <a:solidFill>
                  <a:srgbClr val="FFFF00"/>
                </a:solidFill>
                <a:latin typeface="Arial"/>
                <a:cs typeface="Arial"/>
              </a:rPr>
              <a:t>0.22 </a:t>
            </a:r>
            <a:r>
              <a:rPr lang="es-ES" sz="1600" dirty="0" err="1">
                <a:solidFill>
                  <a:srgbClr val="FFFF00"/>
                </a:solidFill>
                <a:latin typeface="Arial"/>
                <a:cs typeface="Arial"/>
              </a:rPr>
              <a:t>arcsec</a:t>
            </a:r>
            <a:r>
              <a:rPr lang="es-ES" sz="1600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lang="es-ES" sz="1600" dirty="0" err="1" smtClean="0">
                <a:solidFill>
                  <a:srgbClr val="FFFF00"/>
                </a:solidFill>
                <a:latin typeface="Arial"/>
                <a:cs typeface="Arial"/>
              </a:rPr>
              <a:t>pix</a:t>
            </a:r>
            <a:endParaRPr lang="es-ES" sz="16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</a:rPr>
              <a:t>Focal </a:t>
            </a:r>
            <a:r>
              <a:rPr lang="es-ES" sz="1600" dirty="0" err="1">
                <a:latin typeface="Arial"/>
                <a:cs typeface="Arial"/>
              </a:rPr>
              <a:t>length</a:t>
            </a:r>
            <a:r>
              <a:rPr lang="es-ES" sz="1600" dirty="0">
                <a:latin typeface="Arial"/>
                <a:cs typeface="Arial"/>
              </a:rPr>
              <a:t> = 9098mm </a:t>
            </a:r>
            <a:r>
              <a:rPr lang="es-ES" sz="1600" dirty="0">
                <a:latin typeface="Arial"/>
                <a:cs typeface="Arial"/>
                <a:sym typeface="Wingdings"/>
              </a:rPr>
              <a:t> </a:t>
            </a:r>
            <a:r>
              <a:rPr lang="es-ES" sz="1600" dirty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F#</a:t>
            </a:r>
            <a:r>
              <a:rPr lang="es-ES" sz="1600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3.5</a:t>
            </a: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  <a:sym typeface="Wingdings"/>
              </a:rPr>
              <a:t>IQ EE50 (</a:t>
            </a:r>
            <a:r>
              <a:rPr lang="es-ES" sz="1600" dirty="0" smtClean="0">
                <a:latin typeface="Times New Roman" charset="0"/>
                <a:sym typeface="Symbol" charset="0"/>
              </a:rPr>
              <a:t>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) </a:t>
            </a:r>
            <a:r>
              <a:rPr lang="es-ES" sz="1600" dirty="0">
                <a:latin typeface="Arial"/>
                <a:cs typeface="Arial"/>
                <a:sym typeface="Wingdings"/>
              </a:rPr>
              <a:t>&lt; 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12</a:t>
            </a:r>
            <a:r>
              <a:rPr lang="es-ES" sz="16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m = 0.27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arcsec</a:t>
            </a:r>
            <a:endParaRPr lang="es-ES" sz="1600" dirty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  <a:sym typeface="Wingdings"/>
              </a:rPr>
              <a:t>IQ EE80 (</a:t>
            </a:r>
            <a:r>
              <a:rPr lang="es-ES" sz="1600" dirty="0">
                <a:latin typeface="Times New Roman" charset="0"/>
                <a:sym typeface="Symbol" charset="0"/>
              </a:rPr>
              <a:t>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) &lt; 20</a:t>
            </a:r>
            <a:r>
              <a:rPr lang="es-ES" sz="16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m = 0.45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arcsec</a:t>
            </a:r>
            <a:endParaRPr lang="es-ES" sz="1600" dirty="0" smtClean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endParaRPr lang="es-ES" sz="1600" dirty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  <a:sym typeface="Wingdings"/>
              </a:rPr>
              <a:t>Mount =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Alt-azimuthal</a:t>
            </a:r>
            <a:endParaRPr lang="es-ES" sz="1600" dirty="0" smtClean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  <a:sym typeface="Wingdings"/>
              </a:rPr>
              <a:t>Config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. =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Ritchey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Chrétien-like</a:t>
            </a:r>
            <a:endParaRPr lang="es-ES" sz="1600" dirty="0" smtClean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  <a:sym typeface="Wingdings"/>
              </a:rPr>
              <a:t>Focus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 =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Cassegrain</a:t>
            </a:r>
            <a:endParaRPr lang="es-ES" sz="1600" dirty="0" smtClean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  <a:sym typeface="Wingdings"/>
              </a:rPr>
              <a:t>Field corrector of 3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lenses</a:t>
            </a:r>
            <a:endParaRPr lang="es-ES" sz="1600" dirty="0" smtClean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  <a:sym typeface="Wingdings"/>
              </a:rPr>
              <a:t>Mass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 ~45.000 kg </a:t>
            </a: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  <a:sym typeface="Wingdings"/>
              </a:rPr>
              <a:t>1st </a:t>
            </a:r>
            <a:r>
              <a:rPr lang="es-ES" sz="1600" dirty="0" err="1" smtClean="0">
                <a:latin typeface="Arial"/>
                <a:cs typeface="Arial"/>
                <a:sym typeface="Wingdings"/>
              </a:rPr>
              <a:t>Eigenfrequencies</a:t>
            </a:r>
            <a:r>
              <a:rPr lang="es-ES" sz="1600" dirty="0" smtClean="0">
                <a:latin typeface="Arial"/>
                <a:cs typeface="Arial"/>
                <a:sym typeface="Wingdings"/>
              </a:rPr>
              <a:t> &gt; 10 Hz</a:t>
            </a: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endParaRPr lang="es-ES" dirty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  <a:sym typeface="Wingdings"/>
              </a:rPr>
              <a:t>Manufacturer</a:t>
            </a:r>
            <a:r>
              <a:rPr lang="es-ES" dirty="0" smtClean="0">
                <a:latin typeface="Arial"/>
                <a:cs typeface="Arial"/>
                <a:sym typeface="Wingdings"/>
              </a:rPr>
              <a:t>: AMOS (</a:t>
            </a:r>
            <a:r>
              <a:rPr lang="es-ES" dirty="0" err="1" smtClean="0">
                <a:latin typeface="Arial"/>
                <a:cs typeface="Arial"/>
                <a:sym typeface="Wingdings"/>
              </a:rPr>
              <a:t>Belgium</a:t>
            </a:r>
            <a:r>
              <a:rPr lang="es-ES" dirty="0" smtClean="0">
                <a:latin typeface="Arial"/>
                <a:cs typeface="Arial"/>
                <a:sym typeface="Wingdings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err="1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Current</a:t>
            </a:r>
            <a:r>
              <a:rPr lang="es-ES" dirty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 Status: </a:t>
            </a:r>
            <a:r>
              <a:rPr lang="es-ES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AIV – </a:t>
            </a:r>
            <a:r>
              <a:rPr lang="es-ES" dirty="0" err="1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Integration</a:t>
            </a:r>
            <a:endParaRPr lang="es-ES" dirty="0" smtClean="0">
              <a:latin typeface="Arial"/>
              <a:cs typeface="Arial"/>
              <a:sym typeface="Wingdings"/>
            </a:endParaRPr>
          </a:p>
          <a:p>
            <a:pPr marL="285750" indent="-285750" eaLnBrk="1" hangingPunct="1">
              <a:lnSpc>
                <a:spcPct val="100000"/>
              </a:lnSpc>
              <a:buClrTx/>
              <a:buSzTx/>
              <a:buFont typeface="Arial"/>
              <a:buChar char="•"/>
            </a:pPr>
            <a:r>
              <a:rPr lang="es-ES" dirty="0" err="1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On</a:t>
            </a:r>
            <a:r>
              <a:rPr lang="es-ES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site</a:t>
            </a:r>
            <a:r>
              <a:rPr lang="es-ES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by</a:t>
            </a:r>
            <a:r>
              <a:rPr lang="es-ES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s-ES" b="1" dirty="0" err="1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Fall</a:t>
            </a:r>
            <a:r>
              <a:rPr lang="es-ES" b="1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 2012</a:t>
            </a:r>
            <a:endParaRPr lang="es-ES" b="1" dirty="0">
              <a:solidFill>
                <a:srgbClr val="FFFF00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16" name="9 CuadroTexto"/>
          <p:cNvSpPr txBox="1">
            <a:spLocks noChangeArrowheads="1"/>
          </p:cNvSpPr>
          <p:nvPr/>
        </p:nvSpPr>
        <p:spPr bwMode="auto">
          <a:xfrm>
            <a:off x="0" y="1691605"/>
            <a:ext cx="10080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                                                        JST/T250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95410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9 CuadroTexto"/>
          <p:cNvSpPr txBox="1">
            <a:spLocks noChangeArrowheads="1"/>
          </p:cNvSpPr>
          <p:nvPr/>
        </p:nvSpPr>
        <p:spPr bwMode="auto">
          <a:xfrm>
            <a:off x="144463" y="1711325"/>
            <a:ext cx="9648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JST/T250</a:t>
            </a:r>
            <a:endParaRPr lang="es-ES" sz="1800" dirty="0">
              <a:sym typeface="Wingdings" charset="0"/>
            </a:endParaRPr>
          </a:p>
        </p:txBody>
      </p:sp>
      <p:sp>
        <p:nvSpPr>
          <p:cNvPr id="282638" name="Line 14"/>
          <p:cNvSpPr>
            <a:spLocks noChangeShapeType="1"/>
          </p:cNvSpPr>
          <p:nvPr/>
        </p:nvSpPr>
        <p:spPr bwMode="auto">
          <a:xfrm>
            <a:off x="4994275" y="4140200"/>
            <a:ext cx="2592388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sp>
        <p:nvSpPr>
          <p:cNvPr id="282669" name="Rectangle 45"/>
          <p:cNvSpPr>
            <a:spLocks noChangeArrowheads="1"/>
          </p:cNvSpPr>
          <p:nvPr/>
        </p:nvSpPr>
        <p:spPr bwMode="auto">
          <a:xfrm>
            <a:off x="169863" y="4305300"/>
            <a:ext cx="2376487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pic>
        <p:nvPicPr>
          <p:cNvPr id="2" name="Imagen 1" descr="AIV 8-03-2012 9-49-39_cu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661"/>
            <a:ext cx="10080625" cy="54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1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9 CuadroTexto"/>
          <p:cNvSpPr txBox="1">
            <a:spLocks noChangeArrowheads="1"/>
          </p:cNvSpPr>
          <p:nvPr/>
        </p:nvSpPr>
        <p:spPr bwMode="auto">
          <a:xfrm>
            <a:off x="0" y="1691605"/>
            <a:ext cx="10080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J-PAS</a:t>
            </a:r>
          </a:p>
        </p:txBody>
      </p:sp>
      <p:sp>
        <p:nvSpPr>
          <p:cNvPr id="7" name="9 CuadroTexto"/>
          <p:cNvSpPr txBox="1">
            <a:spLocks noChangeArrowheads="1"/>
          </p:cNvSpPr>
          <p:nvPr/>
        </p:nvSpPr>
        <p:spPr bwMode="auto">
          <a:xfrm>
            <a:off x="0" y="5410120"/>
            <a:ext cx="1008062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dirty="0" smtClean="0">
                <a:solidFill>
                  <a:srgbClr val="FFFF00"/>
                </a:solidFill>
              </a:rPr>
              <a:t>~8000 deg</a:t>
            </a:r>
            <a:r>
              <a:rPr lang="es-ES" sz="2000" baseline="30000" dirty="0" smtClean="0">
                <a:solidFill>
                  <a:srgbClr val="FFFF00"/>
                </a:solidFill>
              </a:rPr>
              <a:t>2</a:t>
            </a:r>
            <a:r>
              <a:rPr lang="es-ES" sz="2000" dirty="0" smtClean="0">
                <a:solidFill>
                  <a:srgbClr val="FFFF00"/>
                </a:solidFill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</a:rPr>
              <a:t>with</a:t>
            </a:r>
            <a:r>
              <a:rPr lang="es-ES" sz="2000" dirty="0" smtClean="0">
                <a:solidFill>
                  <a:srgbClr val="FFFF00"/>
                </a:solidFill>
              </a:rPr>
              <a:t> 54 (+2) </a:t>
            </a:r>
            <a:r>
              <a:rPr lang="es-ES" sz="2000" dirty="0" err="1">
                <a:solidFill>
                  <a:srgbClr val="FFFF00"/>
                </a:solidFill>
              </a:rPr>
              <a:t>filters</a:t>
            </a:r>
            <a:r>
              <a:rPr lang="es-ES" sz="2000" dirty="0">
                <a:solidFill>
                  <a:srgbClr val="FFFF00"/>
                </a:solidFill>
              </a:rPr>
              <a:t> of ~100Å </a:t>
            </a:r>
            <a:r>
              <a:rPr lang="es-ES" sz="2000" dirty="0" err="1" smtClean="0">
                <a:solidFill>
                  <a:srgbClr val="FFFF00"/>
                </a:solidFill>
              </a:rPr>
              <a:t>width</a:t>
            </a:r>
            <a:r>
              <a:rPr lang="es-ES" sz="2000" dirty="0" smtClean="0">
                <a:solidFill>
                  <a:srgbClr val="FFFF00"/>
                </a:solidFill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</a:rPr>
              <a:t>down</a:t>
            </a:r>
            <a:r>
              <a:rPr lang="es-ES" sz="2000" dirty="0" smtClean="0">
                <a:solidFill>
                  <a:srgbClr val="FFFF00"/>
                </a:solidFill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</a:rPr>
              <a:t>to</a:t>
            </a:r>
            <a:r>
              <a:rPr lang="es-ES" sz="2000" dirty="0" smtClean="0">
                <a:solidFill>
                  <a:srgbClr val="FFFF00"/>
                </a:solidFill>
              </a:rPr>
              <a:t> AB~23 – Time</a:t>
            </a:r>
            <a:r>
              <a:rPr lang="es-ES" sz="2000" dirty="0">
                <a:solidFill>
                  <a:srgbClr val="FFFF00"/>
                </a:solidFill>
              </a:rPr>
              <a:t>: </a:t>
            </a:r>
            <a:r>
              <a:rPr lang="es-ES" sz="2000" dirty="0" smtClean="0">
                <a:solidFill>
                  <a:srgbClr val="FFFF00"/>
                </a:solidFill>
              </a:rPr>
              <a:t>~ 5 </a:t>
            </a:r>
            <a:r>
              <a:rPr lang="es-ES" sz="2000" dirty="0" err="1" smtClean="0">
                <a:solidFill>
                  <a:srgbClr val="FFFF00"/>
                </a:solidFill>
              </a:rPr>
              <a:t>years</a:t>
            </a:r>
            <a:endParaRPr lang="es-ES" sz="2000" dirty="0">
              <a:solidFill>
                <a:srgbClr val="FFFF00"/>
              </a:solidFill>
            </a:endParaRPr>
          </a:p>
        </p:txBody>
      </p:sp>
      <p:pic>
        <p:nvPicPr>
          <p:cNvPr id="6" name="Imagen 1" descr="JPASfilter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077661"/>
            <a:ext cx="9433048" cy="32863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jpas_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3" y="5796061"/>
            <a:ext cx="1877363" cy="1547590"/>
          </a:xfrm>
          <a:prstGeom prst="rect">
            <a:avLst/>
          </a:prstGeom>
        </p:spPr>
      </p:pic>
      <p:sp>
        <p:nvSpPr>
          <p:cNvPr id="9" name="9 CuadroTexto"/>
          <p:cNvSpPr txBox="1">
            <a:spLocks noChangeArrowheads="1"/>
          </p:cNvSpPr>
          <p:nvPr/>
        </p:nvSpPr>
        <p:spPr bwMode="auto">
          <a:xfrm>
            <a:off x="2159992" y="5941075"/>
            <a:ext cx="7920633" cy="132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1600" b="1" i="1" dirty="0" err="1" smtClean="0">
                <a:solidFill>
                  <a:srgbClr val="FFFF00"/>
                </a:solidFill>
              </a:rPr>
              <a:t>Barionic</a:t>
            </a:r>
            <a:r>
              <a:rPr lang="es-ES" sz="1600" b="1" i="1" dirty="0" smtClean="0">
                <a:solidFill>
                  <a:srgbClr val="FFFF00"/>
                </a:solidFill>
              </a:rPr>
              <a:t> </a:t>
            </a:r>
            <a:r>
              <a:rPr lang="es-ES" sz="1600" b="1" i="1" dirty="0" err="1">
                <a:solidFill>
                  <a:srgbClr val="FFFF00"/>
                </a:solidFill>
              </a:rPr>
              <a:t>Acoustic</a:t>
            </a:r>
            <a:r>
              <a:rPr lang="es-ES" sz="1600" b="1" i="1" dirty="0">
                <a:solidFill>
                  <a:srgbClr val="FFFF00"/>
                </a:solidFill>
              </a:rPr>
              <a:t> </a:t>
            </a:r>
            <a:r>
              <a:rPr lang="es-ES" sz="1600" b="1" i="1" dirty="0" err="1" smtClean="0">
                <a:solidFill>
                  <a:srgbClr val="FFFF00"/>
                </a:solidFill>
              </a:rPr>
              <a:t>Oscillations</a:t>
            </a:r>
            <a:endParaRPr lang="es-ES" sz="1600" dirty="0"/>
          </a:p>
          <a:p>
            <a:pPr algn="ctr" eaLnBrk="1" hangingPunct="1"/>
            <a:r>
              <a:rPr lang="es-ES" sz="1400" dirty="0" err="1" smtClean="0"/>
              <a:t>Photo</a:t>
            </a:r>
            <a:r>
              <a:rPr lang="es-ES" sz="1400" dirty="0" err="1"/>
              <a:t>-z’s</a:t>
            </a:r>
            <a:r>
              <a:rPr lang="es-ES" sz="1400" dirty="0"/>
              <a:t> (</a:t>
            </a:r>
            <a:r>
              <a:rPr lang="el-GR" sz="1400" dirty="0" smtClean="0"/>
              <a:t>Δ</a:t>
            </a:r>
            <a:r>
              <a:rPr lang="es-ES" sz="1400" dirty="0" smtClean="0"/>
              <a:t>z~</a:t>
            </a:r>
            <a:r>
              <a:rPr lang="es-ES" sz="1400" dirty="0"/>
              <a:t>0.3%)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 smtClean="0"/>
              <a:t>tens</a:t>
            </a:r>
            <a:r>
              <a:rPr lang="es-ES" sz="1400" dirty="0" smtClean="0"/>
              <a:t> of </a:t>
            </a:r>
            <a:r>
              <a:rPr lang="es-ES" sz="1400" dirty="0" err="1" smtClean="0"/>
              <a:t>millions</a:t>
            </a:r>
            <a:r>
              <a:rPr lang="es-ES" sz="1400" dirty="0" smtClean="0"/>
              <a:t> </a:t>
            </a:r>
            <a:r>
              <a:rPr lang="es-ES" sz="1400" dirty="0"/>
              <a:t>of </a:t>
            </a:r>
            <a:r>
              <a:rPr lang="es-ES" sz="1400" dirty="0" err="1" smtClean="0"/>
              <a:t>LRGs</a:t>
            </a:r>
            <a:r>
              <a:rPr lang="es-ES" sz="1400" dirty="0" smtClean="0"/>
              <a:t>, </a:t>
            </a:r>
            <a:r>
              <a:rPr lang="es-ES" sz="1400" dirty="0" err="1" smtClean="0"/>
              <a:t>ELGs</a:t>
            </a:r>
            <a:r>
              <a:rPr lang="es-ES" sz="1400" dirty="0" smtClean="0"/>
              <a:t> and </a:t>
            </a:r>
            <a:r>
              <a:rPr lang="es-ES" sz="1400" dirty="0" err="1" smtClean="0"/>
              <a:t>QSOs</a:t>
            </a:r>
            <a:r>
              <a:rPr lang="es-ES" sz="1400" dirty="0" smtClean="0"/>
              <a:t>.</a:t>
            </a:r>
          </a:p>
          <a:p>
            <a:pPr algn="ctr" eaLnBrk="1" hangingPunct="1"/>
            <a:endParaRPr lang="es-ES" sz="1400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s-ES" sz="1400" dirty="0" smtClean="0">
                <a:solidFill>
                  <a:srgbClr val="FFFF00"/>
                </a:solidFill>
              </a:rPr>
              <a:t>Plus </a:t>
            </a:r>
            <a:r>
              <a:rPr lang="es-ES" sz="1400" dirty="0" err="1">
                <a:solidFill>
                  <a:srgbClr val="FFFF00"/>
                </a:solidFill>
              </a:rPr>
              <a:t>m</a:t>
            </a:r>
            <a:r>
              <a:rPr lang="es-ES" sz="1400" dirty="0" err="1" smtClean="0">
                <a:solidFill>
                  <a:srgbClr val="FFFF00"/>
                </a:solidFill>
              </a:rPr>
              <a:t>any</a:t>
            </a:r>
            <a:r>
              <a:rPr lang="es-ES" sz="1400" dirty="0" smtClean="0">
                <a:solidFill>
                  <a:srgbClr val="FFFF00"/>
                </a:solidFill>
              </a:rPr>
              <a:t> </a:t>
            </a:r>
            <a:r>
              <a:rPr lang="es-ES" sz="1400" dirty="0" err="1">
                <a:solidFill>
                  <a:srgbClr val="FFFF00"/>
                </a:solidFill>
              </a:rPr>
              <a:t>other</a:t>
            </a:r>
            <a:r>
              <a:rPr lang="es-ES" sz="1400" dirty="0">
                <a:solidFill>
                  <a:srgbClr val="FFFF00"/>
                </a:solidFill>
              </a:rPr>
              <a:t> </a:t>
            </a:r>
            <a:r>
              <a:rPr lang="es-ES" sz="1400" dirty="0" err="1">
                <a:solidFill>
                  <a:srgbClr val="FFFF00"/>
                </a:solidFill>
              </a:rPr>
              <a:t>scientific</a:t>
            </a:r>
            <a:r>
              <a:rPr lang="es-ES" sz="1400" dirty="0">
                <a:solidFill>
                  <a:srgbClr val="FFFF00"/>
                </a:solidFill>
              </a:rPr>
              <a:t> </a:t>
            </a:r>
            <a:r>
              <a:rPr lang="es-ES" sz="1400" dirty="0" err="1" smtClean="0">
                <a:solidFill>
                  <a:srgbClr val="FFFF00"/>
                </a:solidFill>
              </a:rPr>
              <a:t>returns</a:t>
            </a:r>
            <a:r>
              <a:rPr lang="es-ES" sz="1400" dirty="0" smtClean="0"/>
              <a:t>: </a:t>
            </a:r>
          </a:p>
          <a:p>
            <a:pPr algn="ctr" eaLnBrk="1" hangingPunct="1"/>
            <a:r>
              <a:rPr lang="es-ES" sz="1400" dirty="0" err="1" smtClean="0"/>
              <a:t>Galaxy</a:t>
            </a:r>
            <a:r>
              <a:rPr lang="es-ES" sz="1400" dirty="0" smtClean="0"/>
              <a:t> </a:t>
            </a:r>
            <a:r>
              <a:rPr lang="es-ES" sz="1400" dirty="0" err="1"/>
              <a:t>evolution</a:t>
            </a:r>
            <a:r>
              <a:rPr lang="es-ES" sz="1400" dirty="0"/>
              <a:t>, SFR </a:t>
            </a:r>
            <a:r>
              <a:rPr lang="es-ES" sz="1400" dirty="0" err="1"/>
              <a:t>evolution</a:t>
            </a:r>
            <a:r>
              <a:rPr lang="es-ES" sz="1400" dirty="0"/>
              <a:t>, </a:t>
            </a:r>
            <a:r>
              <a:rPr lang="es-ES" sz="1400" dirty="0" err="1"/>
              <a:t>galaxy</a:t>
            </a:r>
            <a:r>
              <a:rPr lang="es-ES" sz="1400" dirty="0"/>
              <a:t> </a:t>
            </a:r>
            <a:r>
              <a:rPr lang="es-ES" sz="1400" dirty="0" err="1"/>
              <a:t>clusters</a:t>
            </a:r>
            <a:r>
              <a:rPr lang="es-ES" sz="1400" dirty="0"/>
              <a:t>, 2D </a:t>
            </a:r>
            <a:r>
              <a:rPr lang="es-ES" sz="1400" dirty="0" err="1"/>
              <a:t>stellar</a:t>
            </a:r>
            <a:r>
              <a:rPr lang="es-ES" sz="1400" dirty="0"/>
              <a:t> </a:t>
            </a:r>
            <a:r>
              <a:rPr lang="es-ES" sz="1400" dirty="0" err="1"/>
              <a:t>populations</a:t>
            </a:r>
            <a:r>
              <a:rPr lang="es-ES" sz="1400" dirty="0"/>
              <a:t>, </a:t>
            </a:r>
            <a:r>
              <a:rPr lang="es-ES" sz="1400" dirty="0" err="1" smtClean="0"/>
              <a:t>Milky</a:t>
            </a:r>
            <a:r>
              <a:rPr lang="es-ES" sz="1400" dirty="0" smtClean="0"/>
              <a:t> </a:t>
            </a:r>
            <a:r>
              <a:rPr lang="es-ES" sz="1400" dirty="0" err="1"/>
              <a:t>Way</a:t>
            </a:r>
            <a:r>
              <a:rPr lang="es-ES" sz="1400" dirty="0"/>
              <a:t> </a:t>
            </a:r>
            <a:r>
              <a:rPr lang="es-ES" sz="1400" dirty="0" err="1"/>
              <a:t>structure</a:t>
            </a:r>
            <a:r>
              <a:rPr lang="es-ES" sz="1400" dirty="0"/>
              <a:t>, </a:t>
            </a:r>
            <a:r>
              <a:rPr lang="es-ES" sz="1400" dirty="0" err="1" smtClean="0"/>
              <a:t>SNe</a:t>
            </a:r>
            <a:r>
              <a:rPr lang="es-ES" sz="1400" dirty="0"/>
              <a:t>, </a:t>
            </a:r>
            <a:r>
              <a:rPr lang="es-ES" sz="1400" dirty="0" err="1"/>
              <a:t>GRBs</a:t>
            </a:r>
            <a:r>
              <a:rPr lang="es-ES" sz="1400" dirty="0"/>
              <a:t>, </a:t>
            </a:r>
            <a:r>
              <a:rPr lang="es-ES" sz="1400" dirty="0" err="1"/>
              <a:t>very</a:t>
            </a:r>
            <a:r>
              <a:rPr lang="es-ES" sz="1400" dirty="0"/>
              <a:t> </a:t>
            </a:r>
            <a:r>
              <a:rPr lang="es-ES" sz="1400" dirty="0" err="1"/>
              <a:t>low</a:t>
            </a:r>
            <a:r>
              <a:rPr lang="es-ES" sz="1400" dirty="0"/>
              <a:t> </a:t>
            </a:r>
            <a:r>
              <a:rPr lang="es-ES" sz="1400" dirty="0" err="1"/>
              <a:t>mass</a:t>
            </a:r>
            <a:r>
              <a:rPr lang="es-ES" sz="1400" dirty="0"/>
              <a:t> </a:t>
            </a:r>
            <a:r>
              <a:rPr lang="es-ES" sz="1400" dirty="0" err="1"/>
              <a:t>objects</a:t>
            </a:r>
            <a:r>
              <a:rPr lang="es-ES" sz="1400" dirty="0"/>
              <a:t>, exoplanets, Solar </a:t>
            </a:r>
            <a:r>
              <a:rPr lang="es-ES" sz="1400" dirty="0" err="1"/>
              <a:t>System</a:t>
            </a:r>
            <a:r>
              <a:rPr lang="es-ES" sz="1400" dirty="0"/>
              <a:t> </a:t>
            </a:r>
            <a:r>
              <a:rPr lang="es-ES" sz="1400" dirty="0" err="1"/>
              <a:t>minor</a:t>
            </a:r>
            <a:r>
              <a:rPr lang="es-ES" sz="1400" dirty="0"/>
              <a:t> </a:t>
            </a:r>
            <a:r>
              <a:rPr lang="es-ES" sz="1400" dirty="0" err="1"/>
              <a:t>bodies</a:t>
            </a:r>
            <a:r>
              <a:rPr lang="es-ES" sz="1400" dirty="0"/>
              <a:t>…</a:t>
            </a:r>
          </a:p>
        </p:txBody>
      </p:sp>
      <p:pic>
        <p:nvPicPr>
          <p:cNvPr id="5" name="Imagen 4" descr="M32-JPA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619597"/>
            <a:ext cx="9505056" cy="50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xmlns:p14="http://schemas.microsoft.com/office/powerpoint/2010/main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jpas_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2304255"/>
            <a:ext cx="1877363" cy="1547590"/>
          </a:xfrm>
          <a:prstGeom prst="rect">
            <a:avLst/>
          </a:prstGeom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5358916"/>
            <a:ext cx="2520280" cy="2093329"/>
          </a:xfrm>
          <a:prstGeom prst="rect">
            <a:avLst/>
          </a:prstGeom>
          <a:noFill/>
          <a:ln w="25400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5" y="2123654"/>
            <a:ext cx="4248472" cy="313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6"/>
          <p:cNvSpPr>
            <a:spLocks/>
          </p:cNvSpPr>
          <p:nvPr/>
        </p:nvSpPr>
        <p:spPr bwMode="auto">
          <a:xfrm>
            <a:off x="359792" y="5364013"/>
            <a:ext cx="1296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camera unit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2808064" y="6372125"/>
            <a:ext cx="1728192" cy="1080120"/>
            <a:chOff x="0" y="0"/>
            <a:chExt cx="2392" cy="1433"/>
          </a:xfrm>
        </p:grpSpPr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78" cy="1419"/>
            </a:xfrm>
            <a:prstGeom prst="rect">
              <a:avLst/>
            </a:prstGeom>
            <a:noFill/>
            <a:ln w="25400" cap="flat">
              <a:solidFill>
                <a:srgbClr val="000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2" name="Rectangle 8"/>
            <p:cNvSpPr>
              <a:spLocks/>
            </p:cNvSpPr>
            <p:nvPr/>
          </p:nvSpPr>
          <p:spPr bwMode="auto">
            <a:xfrm>
              <a:off x="0" y="1"/>
              <a:ext cx="2392" cy="1432"/>
            </a:xfrm>
            <a:prstGeom prst="rect">
              <a:avLst/>
            </a:prstGeom>
            <a:solidFill>
              <a:srgbClr val="000080">
                <a:alpha val="666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</p:grpSp>
      <p:grpSp>
        <p:nvGrpSpPr>
          <p:cNvPr id="16400" name="Group 16"/>
          <p:cNvGrpSpPr>
            <a:grpSpLocks/>
          </p:cNvGrpSpPr>
          <p:nvPr/>
        </p:nvGrpSpPr>
        <p:grpSpPr bwMode="auto">
          <a:xfrm>
            <a:off x="2808065" y="5364013"/>
            <a:ext cx="1688261" cy="986420"/>
            <a:chOff x="0" y="0"/>
            <a:chExt cx="3768" cy="1871"/>
          </a:xfrm>
        </p:grpSpPr>
        <p:pic>
          <p:nvPicPr>
            <p:cNvPr id="16398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68" cy="1856"/>
            </a:xfrm>
            <a:prstGeom prst="rect">
              <a:avLst/>
            </a:prstGeom>
            <a:noFill/>
            <a:ln w="25400" cap="flat">
              <a:solidFill>
                <a:srgbClr val="000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9" name="Rectangle 15"/>
            <p:cNvSpPr>
              <a:spLocks/>
            </p:cNvSpPr>
            <p:nvPr/>
          </p:nvSpPr>
          <p:spPr bwMode="auto">
            <a:xfrm>
              <a:off x="38" y="1462"/>
              <a:ext cx="2719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filter/shutter unit</a:t>
              </a:r>
            </a:p>
          </p:txBody>
        </p:sp>
      </p:grpSp>
      <p:sp>
        <p:nvSpPr>
          <p:cNvPr id="18" name="9 CuadroTexto"/>
          <p:cNvSpPr txBox="1">
            <a:spLocks noChangeArrowheads="1"/>
          </p:cNvSpPr>
          <p:nvPr/>
        </p:nvSpPr>
        <p:spPr bwMode="auto">
          <a:xfrm>
            <a:off x="144463" y="1711325"/>
            <a:ext cx="9648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JPCam</a:t>
            </a:r>
            <a:endParaRPr lang="es-ES" sz="1800" dirty="0">
              <a:sym typeface="Wingdings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3995861"/>
            <a:ext cx="301365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83" y="5456363"/>
            <a:ext cx="1984365" cy="10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44" y="6709478"/>
            <a:ext cx="872984" cy="74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52" y="6723322"/>
            <a:ext cx="864096" cy="72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24" y="4267409"/>
            <a:ext cx="2016224" cy="1096604"/>
          </a:xfrm>
          <a:prstGeom prst="rect">
            <a:avLst/>
          </a:prstGeom>
          <a:noFill/>
          <a:ln w="25400" cap="flat">
            <a:solidFill>
              <a:srgbClr val="004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62506"/>
              </p:ext>
            </p:extLst>
          </p:nvPr>
        </p:nvGraphicFramePr>
        <p:xfrm>
          <a:off x="6264448" y="1895052"/>
          <a:ext cx="3744416" cy="2077129"/>
        </p:xfrm>
        <a:graphic>
          <a:graphicData uri="http://schemas.openxmlformats.org/drawingml/2006/table">
            <a:tbl>
              <a:tblPr/>
              <a:tblGrid>
                <a:gridCol w="1504302"/>
                <a:gridCol w="2240114"/>
              </a:tblGrid>
              <a:tr h="360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FoV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Ø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=3.0º (full performance)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Ø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 = 3.1º (reduced performance)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212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CCD format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9216 x 9240 pix, 10 µm/pix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212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Pixel scale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0.22 </a:t>
                      </a:r>
                      <a:r>
                        <a:rPr kumimoji="0" lang="ja-JP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“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/pix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212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Read out time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12s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202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Read out noise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6 e</a:t>
                      </a:r>
                      <a:r>
                        <a:rPr kumimoji="0" lang="en-US" sz="1400" b="0" i="0" u="none" strike="noStrike" cap="none" normalizeH="0" baseline="32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/pixel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</a:tbl>
          </a:graphicData>
        </a:graphic>
      </p:graphicFrame>
      <p:cxnSp>
        <p:nvCxnSpPr>
          <p:cNvPr id="3" name="Conector recto de flecha 2"/>
          <p:cNvCxnSpPr>
            <a:stCxn id="22" idx="1"/>
          </p:cNvCxnSpPr>
          <p:nvPr/>
        </p:nvCxnSpPr>
        <p:spPr bwMode="auto">
          <a:xfrm flipH="1" flipV="1">
            <a:off x="6408464" y="6804173"/>
            <a:ext cx="1503280" cy="27668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ector recto de flecha 20"/>
          <p:cNvCxnSpPr/>
          <p:nvPr/>
        </p:nvCxnSpPr>
        <p:spPr bwMode="auto">
          <a:xfrm flipH="1" flipV="1">
            <a:off x="7200552" y="6228109"/>
            <a:ext cx="1800200" cy="79208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ector recto de flecha 25"/>
          <p:cNvCxnSpPr/>
          <p:nvPr/>
        </p:nvCxnSpPr>
        <p:spPr bwMode="auto">
          <a:xfrm flipH="1" flipV="1">
            <a:off x="7022668" y="5812995"/>
            <a:ext cx="864096" cy="14401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53461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0" y="1691605"/>
            <a:ext cx="10080625" cy="5571917"/>
            <a:chOff x="0" y="1691605"/>
            <a:chExt cx="10080625" cy="5571917"/>
          </a:xfrm>
        </p:grpSpPr>
        <p:sp>
          <p:nvSpPr>
            <p:cNvPr id="6" name="9 CuadroTexto"/>
            <p:cNvSpPr txBox="1">
              <a:spLocks noChangeArrowheads="1"/>
            </p:cNvSpPr>
            <p:nvPr/>
          </p:nvSpPr>
          <p:spPr bwMode="auto">
            <a:xfrm>
              <a:off x="0" y="1691605"/>
              <a:ext cx="100806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thickThin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079875" eaLnBrk="0" hangingPunct="0"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defTabSz="4079875" eaLnBrk="0" hangingPunct="0"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079875" eaLnBrk="0" hangingPunct="0"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079875" eaLnBrk="0" hangingPunct="0"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079875" eaLnBrk="0" hangingPunct="0"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079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079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079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079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algn="ctr" eaLnBrk="1" hangingPunct="1"/>
              <a:r>
                <a:rPr lang="es-ES" sz="2000" b="1" dirty="0" smtClean="0"/>
                <a:t>                                                        JAST/T80</a:t>
              </a:r>
              <a:endParaRPr lang="es-ES" sz="2000" b="1" dirty="0"/>
            </a:p>
          </p:txBody>
        </p:sp>
        <p:sp>
          <p:nvSpPr>
            <p:cNvPr id="8" name="9 CuadroTexto"/>
            <p:cNvSpPr txBox="1">
              <a:spLocks noChangeArrowheads="1"/>
            </p:cNvSpPr>
            <p:nvPr/>
          </p:nvSpPr>
          <p:spPr bwMode="auto">
            <a:xfrm>
              <a:off x="5688384" y="2123653"/>
              <a:ext cx="4247877" cy="5139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thickThin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0798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0798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chemeClr val="tx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solidFill>
                    <a:srgbClr val="FFFF00"/>
                  </a:solidFill>
                </a:rPr>
                <a:t>M1 (</a:t>
              </a:r>
              <a:r>
                <a:rPr lang="es-ES" sz="1600" dirty="0" smtClean="0">
                  <a:solidFill>
                    <a:srgbClr val="FFFF00"/>
                  </a:solidFill>
                  <a:latin typeface="Times New Roman" charset="0"/>
                  <a:sym typeface="Symbol" charset="0"/>
                </a:rPr>
                <a:t>) </a:t>
              </a:r>
              <a:r>
                <a:rPr lang="es-ES" sz="1600" dirty="0" smtClean="0">
                  <a:solidFill>
                    <a:srgbClr val="FFFF00"/>
                  </a:solidFill>
                </a:rPr>
                <a:t>= 0.83 m</a:t>
              </a: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>
                  <a:solidFill>
                    <a:srgbClr val="FFFF00"/>
                  </a:solidFill>
                </a:rPr>
                <a:t>FoV</a:t>
              </a:r>
              <a:r>
                <a:rPr lang="es-ES" sz="1600" dirty="0" smtClean="0">
                  <a:solidFill>
                    <a:srgbClr val="FFFF00"/>
                  </a:solidFill>
                </a:rPr>
                <a:t> (</a:t>
              </a:r>
              <a:r>
                <a:rPr lang="es-ES" sz="1600" dirty="0" smtClean="0">
                  <a:solidFill>
                    <a:srgbClr val="FFFF00"/>
                  </a:solidFill>
                  <a:latin typeface="Times New Roman" charset="0"/>
                  <a:sym typeface="Symbol" charset="0"/>
                </a:rPr>
                <a:t>)</a:t>
              </a:r>
              <a:r>
                <a:rPr lang="es-ES" sz="1600" dirty="0" smtClean="0">
                  <a:solidFill>
                    <a:srgbClr val="FFFF00"/>
                  </a:solidFill>
                </a:rPr>
                <a:t> = 2 </a:t>
              </a:r>
              <a:r>
                <a:rPr lang="es-ES" sz="1600" dirty="0" err="1" smtClean="0">
                  <a:solidFill>
                    <a:srgbClr val="FFFF00"/>
                  </a:solidFill>
                </a:rPr>
                <a:t>deg</a:t>
              </a:r>
              <a:r>
                <a:rPr lang="es-ES" sz="1600" dirty="0" smtClean="0">
                  <a:solidFill>
                    <a:srgbClr val="FFFF00"/>
                  </a:solidFill>
                </a:rPr>
                <a:t> = 130 mm at FP</a:t>
              </a:r>
              <a:endParaRPr lang="es-ES" sz="1600" dirty="0" smtClean="0">
                <a:solidFill>
                  <a:srgbClr val="FFFF00"/>
                </a:solidFill>
                <a:latin typeface="Arial"/>
                <a:cs typeface="Arial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>
                  <a:latin typeface="Arial"/>
                  <a:cs typeface="Arial"/>
                </a:rPr>
                <a:t>Effective</a:t>
              </a:r>
              <a:r>
                <a:rPr lang="es-ES" sz="1600" dirty="0" smtClean="0">
                  <a:latin typeface="Arial"/>
                  <a:cs typeface="Arial"/>
                </a:rPr>
                <a:t> </a:t>
              </a:r>
              <a:r>
                <a:rPr lang="es-ES" sz="1600" dirty="0" err="1">
                  <a:latin typeface="Arial"/>
                  <a:cs typeface="Arial"/>
                </a:rPr>
                <a:t>collecting</a:t>
              </a:r>
              <a:r>
                <a:rPr lang="es-ES" sz="1600" dirty="0">
                  <a:latin typeface="Arial"/>
                  <a:cs typeface="Arial"/>
                </a:rPr>
                <a:t> </a:t>
              </a:r>
              <a:r>
                <a:rPr lang="es-ES" sz="1600" dirty="0" err="1">
                  <a:latin typeface="Arial"/>
                  <a:cs typeface="Arial"/>
                </a:rPr>
                <a:t>area</a:t>
              </a:r>
              <a:r>
                <a:rPr lang="es-ES" sz="1600" dirty="0">
                  <a:latin typeface="Arial"/>
                  <a:cs typeface="Arial"/>
                </a:rPr>
                <a:t> = </a:t>
              </a:r>
              <a:r>
                <a:rPr lang="es-ES" sz="1600" dirty="0" smtClean="0">
                  <a:latin typeface="Arial"/>
                  <a:cs typeface="Arial"/>
                </a:rPr>
                <a:t>0.44 m</a:t>
              </a:r>
              <a:r>
                <a:rPr lang="es-ES" sz="1600" baseline="30000" dirty="0" smtClean="0">
                  <a:latin typeface="Arial"/>
                  <a:cs typeface="Arial"/>
                </a:rPr>
                <a:t>2</a:t>
              </a:r>
              <a:endParaRPr lang="es-ES" sz="1600" baseline="30000" dirty="0" smtClean="0"/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/>
                <a:t>Etendue</a:t>
              </a:r>
              <a:r>
                <a:rPr lang="es-ES" sz="1600" dirty="0" smtClean="0"/>
                <a:t> = 1.5 m</a:t>
              </a:r>
              <a:r>
                <a:rPr lang="es-ES" sz="1600" baseline="30000" dirty="0" smtClean="0"/>
                <a:t>2</a:t>
              </a:r>
              <a:r>
                <a:rPr lang="es-ES" sz="1600" dirty="0" smtClean="0"/>
                <a:t>deg</a:t>
              </a:r>
              <a:r>
                <a:rPr lang="es-ES" sz="1600" baseline="30000" dirty="0" smtClean="0"/>
                <a:t>2</a:t>
              </a:r>
              <a:endParaRPr lang="es-ES" sz="1600" baseline="30000" dirty="0" smtClean="0">
                <a:latin typeface="Arial"/>
                <a:cs typeface="Arial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>
                  <a:latin typeface="Arial"/>
                  <a:cs typeface="Arial"/>
                </a:rPr>
                <a:t>Plate</a:t>
              </a:r>
              <a:r>
                <a:rPr lang="es-ES" sz="1600" dirty="0" smtClean="0">
                  <a:latin typeface="Arial"/>
                  <a:cs typeface="Arial"/>
                </a:rPr>
                <a:t> </a:t>
              </a:r>
              <a:r>
                <a:rPr lang="es-ES" sz="1600" dirty="0" err="1" smtClean="0">
                  <a:latin typeface="Arial"/>
                  <a:cs typeface="Arial"/>
                </a:rPr>
                <a:t>scale</a:t>
              </a:r>
              <a:r>
                <a:rPr lang="es-ES" sz="1600" dirty="0" smtClean="0">
                  <a:latin typeface="Arial"/>
                  <a:cs typeface="Arial"/>
                </a:rPr>
                <a:t> = 55.56 </a:t>
              </a:r>
              <a:r>
                <a:rPr lang="es-ES" sz="1600" dirty="0" err="1">
                  <a:latin typeface="Arial"/>
                  <a:cs typeface="Arial"/>
                </a:rPr>
                <a:t>arcsec</a:t>
              </a:r>
              <a:r>
                <a:rPr lang="es-ES" sz="1600" dirty="0">
                  <a:latin typeface="Arial"/>
                  <a:cs typeface="Arial"/>
                </a:rPr>
                <a:t>/</a:t>
              </a:r>
              <a:r>
                <a:rPr lang="es-ES" sz="1600" dirty="0" smtClean="0">
                  <a:latin typeface="Arial"/>
                  <a:cs typeface="Arial"/>
                </a:rPr>
                <a:t>mm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es-ES" sz="1600" dirty="0">
                  <a:latin typeface="Arial"/>
                  <a:cs typeface="Arial"/>
                </a:rPr>
                <a:t> </a:t>
              </a:r>
              <a:r>
                <a:rPr lang="es-ES" sz="1600" dirty="0" smtClean="0">
                  <a:latin typeface="Arial"/>
                  <a:cs typeface="Arial"/>
                </a:rPr>
                <a:t>                      = </a:t>
              </a:r>
              <a:r>
                <a:rPr lang="es-ES" sz="1600" dirty="0" smtClean="0">
                  <a:solidFill>
                    <a:srgbClr val="FFFF00"/>
                  </a:solidFill>
                  <a:latin typeface="Arial"/>
                  <a:cs typeface="Arial"/>
                </a:rPr>
                <a:t>0.50 </a:t>
              </a:r>
              <a:r>
                <a:rPr lang="es-ES" sz="1600" dirty="0" err="1">
                  <a:solidFill>
                    <a:srgbClr val="FFFF00"/>
                  </a:solidFill>
                  <a:latin typeface="Arial"/>
                  <a:cs typeface="Arial"/>
                </a:rPr>
                <a:t>arcsec</a:t>
              </a:r>
              <a:r>
                <a:rPr lang="es-ES" sz="1600" dirty="0">
                  <a:solidFill>
                    <a:srgbClr val="FFFF00"/>
                  </a:solidFill>
                  <a:latin typeface="Arial"/>
                  <a:cs typeface="Arial"/>
                </a:rPr>
                <a:t>/</a:t>
              </a:r>
              <a:r>
                <a:rPr lang="es-ES" sz="1600" dirty="0" err="1" smtClean="0">
                  <a:solidFill>
                    <a:srgbClr val="FFFF00"/>
                  </a:solidFill>
                  <a:latin typeface="Arial"/>
                  <a:cs typeface="Arial"/>
                </a:rPr>
                <a:t>pix</a:t>
              </a:r>
              <a:endParaRPr lang="es-ES" sz="1600" dirty="0" smtClean="0">
                <a:solidFill>
                  <a:srgbClr val="FFFF00"/>
                </a:solidFill>
                <a:latin typeface="Arial"/>
                <a:cs typeface="Arial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latin typeface="Arial"/>
                  <a:cs typeface="Arial"/>
                </a:rPr>
                <a:t>Focal </a:t>
              </a:r>
              <a:r>
                <a:rPr lang="es-ES" sz="1600" dirty="0" err="1">
                  <a:latin typeface="Arial"/>
                  <a:cs typeface="Arial"/>
                </a:rPr>
                <a:t>length</a:t>
              </a:r>
              <a:r>
                <a:rPr lang="es-ES" sz="1600" dirty="0">
                  <a:latin typeface="Arial"/>
                  <a:cs typeface="Arial"/>
                </a:rPr>
                <a:t> = </a:t>
              </a:r>
              <a:r>
                <a:rPr lang="es-ES" sz="1600" dirty="0" smtClean="0">
                  <a:latin typeface="Arial"/>
                  <a:cs typeface="Arial"/>
                </a:rPr>
                <a:t>3712mm </a:t>
              </a:r>
              <a:r>
                <a:rPr lang="es-ES" sz="1600" dirty="0">
                  <a:latin typeface="Arial"/>
                  <a:cs typeface="Arial"/>
                  <a:sym typeface="Wingdings"/>
                </a:rPr>
                <a:t> </a:t>
              </a:r>
              <a:r>
                <a:rPr lang="es-ES" sz="1600" dirty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F</a:t>
              </a:r>
              <a:r>
                <a:rPr lang="es-ES" sz="1600" dirty="0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#</a:t>
              </a:r>
              <a:r>
                <a:rPr lang="es-ES" sz="1600" dirty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4</a:t>
              </a:r>
              <a:r>
                <a:rPr lang="es-ES" sz="1600" dirty="0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.5</a:t>
              </a: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latin typeface="Arial"/>
                  <a:cs typeface="Arial"/>
                  <a:sym typeface="Wingdings"/>
                </a:rPr>
                <a:t>IQ EE50 (</a:t>
              </a:r>
              <a:r>
                <a:rPr lang="es-ES" sz="1600" dirty="0" smtClean="0">
                  <a:latin typeface="Times New Roman" charset="0"/>
                  <a:sym typeface="Symbol" charset="0"/>
                </a:rPr>
                <a:t>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) </a:t>
              </a:r>
              <a:r>
                <a:rPr lang="es-ES" sz="1600" dirty="0">
                  <a:latin typeface="Arial"/>
                  <a:cs typeface="Arial"/>
                  <a:sym typeface="Wingdings"/>
                </a:rPr>
                <a:t>&lt; 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7</a:t>
              </a:r>
              <a:r>
                <a:rPr lang="es-ES" sz="1600" dirty="0" smtClean="0">
                  <a:latin typeface="Symbol" charset="2"/>
                  <a:cs typeface="Symbol" charset="2"/>
                  <a:sym typeface="Wingdings"/>
                </a:rPr>
                <a:t>m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m = 0.39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arcsec</a:t>
              </a:r>
              <a:endParaRPr lang="es-ES" sz="1600" dirty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latin typeface="Arial"/>
                  <a:cs typeface="Arial"/>
                  <a:sym typeface="Wingdings"/>
                </a:rPr>
                <a:t>IQ EE80 (</a:t>
              </a:r>
              <a:r>
                <a:rPr lang="es-ES" sz="1600" dirty="0">
                  <a:latin typeface="Times New Roman" charset="0"/>
                  <a:sym typeface="Symbol" charset="0"/>
                </a:rPr>
                <a:t>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) &lt; 14.5</a:t>
              </a:r>
              <a:r>
                <a:rPr lang="es-ES" sz="1600" dirty="0" smtClean="0">
                  <a:latin typeface="Symbol" charset="2"/>
                  <a:cs typeface="Symbol" charset="2"/>
                  <a:sym typeface="Wingdings"/>
                </a:rPr>
                <a:t>m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m = 0.81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arcsec</a:t>
              </a:r>
              <a:endParaRPr lang="es-ES" sz="1600" dirty="0" smtClean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endParaRPr lang="es-ES" sz="1600" dirty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latin typeface="Arial"/>
                  <a:cs typeface="Arial"/>
                  <a:sym typeface="Wingdings"/>
                </a:rPr>
                <a:t>Mount = German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equatorial</a:t>
              </a:r>
              <a:endParaRPr lang="es-ES" sz="1600" dirty="0" smtClean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Config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. =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Ritchey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Chrétien</a:t>
              </a:r>
              <a:endParaRPr lang="es-ES" sz="1600" dirty="0" smtClean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Focus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 =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Cassegrain</a:t>
              </a:r>
              <a:endParaRPr lang="es-ES" sz="1600" dirty="0" smtClean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latin typeface="Arial"/>
                  <a:cs typeface="Arial"/>
                  <a:sym typeface="Wingdings"/>
                </a:rPr>
                <a:t>Field corrector of 3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lenses</a:t>
              </a:r>
              <a:endParaRPr lang="es-ES" sz="1600" dirty="0" smtClean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Mass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 2.500 kg </a:t>
              </a: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sz="1600" dirty="0" smtClean="0">
                  <a:latin typeface="Arial"/>
                  <a:cs typeface="Arial"/>
                  <a:sym typeface="Wingdings"/>
                </a:rPr>
                <a:t>1st </a:t>
              </a:r>
              <a:r>
                <a:rPr lang="es-ES" sz="1600" dirty="0" err="1" smtClean="0">
                  <a:latin typeface="Arial"/>
                  <a:cs typeface="Arial"/>
                  <a:sym typeface="Wingdings"/>
                </a:rPr>
                <a:t>Eigenfrequencies</a:t>
              </a:r>
              <a:r>
                <a:rPr lang="es-ES" sz="1600" dirty="0" smtClean="0">
                  <a:latin typeface="Arial"/>
                  <a:cs typeface="Arial"/>
                  <a:sym typeface="Wingdings"/>
                </a:rPr>
                <a:t> &gt; 10 Hz</a:t>
              </a: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endParaRPr lang="es-ES" dirty="0"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dirty="0" err="1" smtClean="0">
                  <a:latin typeface="Arial"/>
                  <a:cs typeface="Arial"/>
                  <a:sym typeface="Wingdings"/>
                </a:rPr>
                <a:t>Manufacturer</a:t>
              </a:r>
              <a:r>
                <a:rPr lang="es-ES" dirty="0" smtClean="0">
                  <a:latin typeface="Arial"/>
                  <a:cs typeface="Arial"/>
                  <a:sym typeface="Wingdings"/>
                </a:rPr>
                <a:t>: ASTELCO (</a:t>
              </a:r>
              <a:r>
                <a:rPr lang="es-ES" dirty="0" err="1" smtClean="0">
                  <a:latin typeface="Arial"/>
                  <a:cs typeface="Arial"/>
                  <a:sym typeface="Wingdings"/>
                </a:rPr>
                <a:t>Germany</a:t>
              </a:r>
              <a:r>
                <a:rPr lang="es-ES" dirty="0" smtClean="0">
                  <a:latin typeface="Arial"/>
                  <a:cs typeface="Arial"/>
                  <a:sym typeface="Wingdings"/>
                </a:rPr>
                <a:t>)</a:t>
              </a: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dirty="0" err="1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Current</a:t>
              </a:r>
              <a:r>
                <a:rPr lang="es-ES" dirty="0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 Status: </a:t>
              </a:r>
              <a:r>
                <a:rPr lang="es-ES" dirty="0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AIV - </a:t>
              </a:r>
              <a:r>
                <a:rPr lang="es-ES" dirty="0" err="1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Verification</a:t>
              </a:r>
              <a:endParaRPr lang="es-ES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endParaRPr>
            </a:p>
            <a:p>
              <a:pPr marL="285750" indent="-285750" eaLnBrk="1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es-ES" dirty="0" err="1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On</a:t>
              </a:r>
              <a:r>
                <a:rPr lang="es-ES" dirty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 </a:t>
              </a:r>
              <a:r>
                <a:rPr lang="es-ES" dirty="0" err="1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site</a:t>
              </a:r>
              <a:r>
                <a:rPr lang="es-ES" dirty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 </a:t>
              </a:r>
              <a:r>
                <a:rPr lang="es-ES" dirty="0" err="1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by</a:t>
              </a:r>
              <a:r>
                <a:rPr lang="es-ES" dirty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 </a:t>
              </a:r>
              <a:r>
                <a:rPr lang="es-ES" b="1" dirty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Spring </a:t>
              </a:r>
              <a:r>
                <a:rPr lang="es-ES" b="1" dirty="0" smtClean="0">
                  <a:solidFill>
                    <a:srgbClr val="FFFF00"/>
                  </a:solidFill>
                  <a:latin typeface="Arial"/>
                  <a:cs typeface="Arial"/>
                  <a:sym typeface="Wingdings"/>
                </a:rPr>
                <a:t>2012</a:t>
              </a:r>
              <a:endParaRPr lang="es-ES" b="1" dirty="0">
                <a:solidFill>
                  <a:srgbClr val="FFFF00"/>
                </a:solidFill>
                <a:latin typeface="Arial"/>
                <a:cs typeface="Arial"/>
                <a:sym typeface="Wingdings"/>
              </a:endParaRPr>
            </a:p>
          </p:txBody>
        </p:sp>
      </p:grpSp>
      <p:pic>
        <p:nvPicPr>
          <p:cNvPr id="9" name="Imagen 8" descr="P10706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4622" y="2595384"/>
            <a:ext cx="6455942" cy="48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28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9 CuadroTexto"/>
          <p:cNvSpPr txBox="1">
            <a:spLocks noChangeArrowheads="1"/>
          </p:cNvSpPr>
          <p:nvPr/>
        </p:nvSpPr>
        <p:spPr bwMode="auto">
          <a:xfrm>
            <a:off x="0" y="1691605"/>
            <a:ext cx="10080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J-PLUS</a:t>
            </a:r>
          </a:p>
        </p:txBody>
      </p:sp>
      <p:sp>
        <p:nvSpPr>
          <p:cNvPr id="7" name="9 CuadroTexto"/>
          <p:cNvSpPr txBox="1">
            <a:spLocks noChangeArrowheads="1"/>
          </p:cNvSpPr>
          <p:nvPr/>
        </p:nvSpPr>
        <p:spPr bwMode="auto">
          <a:xfrm>
            <a:off x="-1" y="5219997"/>
            <a:ext cx="10080625" cy="100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lvl="0" algn="ctr" defTabSz="449263" eaLnBrk="1" hangingPunct="1">
              <a:lnSpc>
                <a:spcPct val="100000"/>
              </a:lnSpc>
              <a:buClrTx/>
              <a:buSzTx/>
            </a:pPr>
            <a:r>
              <a:rPr lang="es-ES" sz="1400" dirty="0" err="1" smtClean="0">
                <a:solidFill>
                  <a:srgbClr val="FFFFFF"/>
                </a:solidFill>
              </a:rPr>
              <a:t>Based</a:t>
            </a:r>
            <a:r>
              <a:rPr lang="es-ES" sz="1400" dirty="0" smtClean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on</a:t>
            </a:r>
            <a:r>
              <a:rPr lang="es-ES" sz="1400" dirty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lessons</a:t>
            </a:r>
            <a:r>
              <a:rPr lang="es-ES" sz="1400" dirty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learned</a:t>
            </a:r>
            <a:r>
              <a:rPr lang="es-ES" sz="1400" dirty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from</a:t>
            </a:r>
            <a:r>
              <a:rPr lang="es-ES" sz="1400" dirty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Bailer</a:t>
            </a:r>
            <a:r>
              <a:rPr lang="es-ES" sz="1400" dirty="0">
                <a:solidFill>
                  <a:srgbClr val="FFFFFF"/>
                </a:solidFill>
              </a:rPr>
              <a:t>-Jones (2000, 2004), </a:t>
            </a:r>
            <a:r>
              <a:rPr lang="es-ES" sz="1400" dirty="0" err="1">
                <a:solidFill>
                  <a:srgbClr val="FFFFFF"/>
                </a:solidFill>
              </a:rPr>
              <a:t>Bessell</a:t>
            </a:r>
            <a:r>
              <a:rPr lang="es-ES" sz="1400" dirty="0">
                <a:solidFill>
                  <a:srgbClr val="FFFFFF"/>
                </a:solidFill>
              </a:rPr>
              <a:t> (2005), Jordi et al. (2006</a:t>
            </a:r>
            <a:r>
              <a:rPr lang="es-ES" sz="1400" dirty="0" smtClean="0">
                <a:solidFill>
                  <a:srgbClr val="FFFFFF"/>
                </a:solidFill>
              </a:rPr>
              <a:t>), </a:t>
            </a:r>
            <a:r>
              <a:rPr lang="es-ES" sz="1400" dirty="0" err="1" smtClean="0">
                <a:solidFill>
                  <a:srgbClr val="FFFFFF"/>
                </a:solidFill>
              </a:rPr>
              <a:t>etc</a:t>
            </a:r>
            <a:endParaRPr lang="es-ES" sz="1400" dirty="0" smtClean="0">
              <a:solidFill>
                <a:srgbClr val="FFFFFF"/>
              </a:solidFill>
            </a:endParaRPr>
          </a:p>
          <a:p>
            <a:pPr algn="ctr"/>
            <a:r>
              <a:rPr lang="es-ES" sz="1400" dirty="0" smtClean="0"/>
              <a:t>“</a:t>
            </a:r>
            <a:r>
              <a:rPr lang="es-ES" sz="1400" i="1" dirty="0" err="1" smtClean="0"/>
              <a:t>Stellar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physical</a:t>
            </a:r>
            <a:r>
              <a:rPr lang="es-ES" sz="1400" i="1" dirty="0"/>
              <a:t> </a:t>
            </a:r>
            <a:r>
              <a:rPr lang="es-ES" sz="1400" i="1" dirty="0" err="1" smtClean="0"/>
              <a:t>parameters</a:t>
            </a:r>
            <a:r>
              <a:rPr lang="es-ES" sz="1400" i="1" dirty="0" smtClean="0"/>
              <a:t> </a:t>
            </a:r>
            <a:r>
              <a:rPr lang="es-ES" sz="1400" i="1" dirty="0"/>
              <a:t>can be </a:t>
            </a:r>
            <a:r>
              <a:rPr lang="es-ES" sz="1400" i="1" dirty="0" err="1"/>
              <a:t>recovered</a:t>
            </a:r>
            <a:r>
              <a:rPr lang="es-ES" sz="1400" i="1" dirty="0"/>
              <a:t> </a:t>
            </a:r>
            <a:r>
              <a:rPr lang="es-ES" sz="1400" i="1" dirty="0" err="1"/>
              <a:t>with</a:t>
            </a:r>
            <a:r>
              <a:rPr lang="es-ES" sz="1400" i="1" dirty="0"/>
              <a:t> a </a:t>
            </a:r>
            <a:r>
              <a:rPr lang="es-ES" sz="1400" i="1" dirty="0" err="1"/>
              <a:t>combination</a:t>
            </a:r>
            <a:r>
              <a:rPr lang="es-ES" sz="1400" i="1" dirty="0"/>
              <a:t> of </a:t>
            </a:r>
            <a:r>
              <a:rPr lang="es-ES" sz="1400" b="1" i="1" dirty="0" smtClean="0"/>
              <a:t>10-15 </a:t>
            </a:r>
            <a:r>
              <a:rPr lang="es-ES" sz="1400" b="1" i="1" dirty="0" err="1"/>
              <a:t>medium</a:t>
            </a:r>
            <a:r>
              <a:rPr lang="es-ES" sz="1400" b="1" i="1" dirty="0"/>
              <a:t> and </a:t>
            </a:r>
            <a:r>
              <a:rPr lang="es-ES" sz="1400" b="1" i="1" dirty="0" err="1" smtClean="0"/>
              <a:t>broad</a:t>
            </a:r>
            <a:r>
              <a:rPr lang="es-ES" sz="1400" b="1" i="1" dirty="0"/>
              <a:t> </a:t>
            </a:r>
            <a:r>
              <a:rPr lang="es-ES" sz="1400" b="1" i="1" dirty="0" smtClean="0"/>
              <a:t>band </a:t>
            </a:r>
            <a:r>
              <a:rPr lang="es-ES" sz="1400" b="1" i="1" dirty="0" err="1" smtClean="0"/>
              <a:t>filters</a:t>
            </a:r>
            <a:r>
              <a:rPr lang="es-ES" sz="1400" b="1" i="1" dirty="0" smtClean="0"/>
              <a:t> </a:t>
            </a:r>
            <a:r>
              <a:rPr lang="es-ES" sz="1400" b="1" i="1" dirty="0" err="1" smtClean="0"/>
              <a:t>with</a:t>
            </a:r>
            <a:r>
              <a:rPr lang="es-ES" sz="1400" b="1" i="1" dirty="0" smtClean="0"/>
              <a:t> S/</a:t>
            </a:r>
            <a:r>
              <a:rPr lang="es-ES" sz="1400" b="1" i="1" dirty="0" err="1" smtClean="0"/>
              <a:t>Ns</a:t>
            </a:r>
            <a:r>
              <a:rPr lang="es-ES" sz="1400" b="1" i="1" dirty="0" smtClean="0"/>
              <a:t> ~50</a:t>
            </a:r>
            <a:r>
              <a:rPr lang="es-ES" sz="1400" b="1" dirty="0" smtClean="0"/>
              <a:t>”</a:t>
            </a:r>
            <a:endParaRPr lang="es-ES" sz="1400" dirty="0" smtClean="0">
              <a:solidFill>
                <a:srgbClr val="00CC00"/>
              </a:solidFill>
            </a:endParaRPr>
          </a:p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sz="1600" dirty="0" smtClean="0">
                <a:solidFill>
                  <a:srgbClr val="00CC00"/>
                </a:solidFill>
              </a:rPr>
              <a:t>SDSS (</a:t>
            </a:r>
            <a:r>
              <a:rPr lang="es-ES" sz="1600" i="1" dirty="0" smtClean="0">
                <a:solidFill>
                  <a:srgbClr val="00CC00"/>
                </a:solidFill>
              </a:rPr>
              <a:t>g</a:t>
            </a:r>
            <a:r>
              <a:rPr lang="es-ES" sz="1600" dirty="0" smtClean="0">
                <a:solidFill>
                  <a:srgbClr val="00CC00"/>
                </a:solidFill>
              </a:rPr>
              <a:t>, </a:t>
            </a:r>
            <a:r>
              <a:rPr lang="es-ES" sz="1600" i="1" dirty="0" smtClean="0">
                <a:solidFill>
                  <a:srgbClr val="00CC00"/>
                </a:solidFill>
              </a:rPr>
              <a:t>r</a:t>
            </a:r>
            <a:r>
              <a:rPr lang="es-ES" sz="1600" dirty="0" smtClean="0">
                <a:solidFill>
                  <a:srgbClr val="00CC00"/>
                </a:solidFill>
              </a:rPr>
              <a:t>, </a:t>
            </a:r>
            <a:r>
              <a:rPr lang="es-ES" sz="1600" i="1" dirty="0" smtClean="0">
                <a:solidFill>
                  <a:srgbClr val="00CC00"/>
                </a:solidFill>
              </a:rPr>
              <a:t>i</a:t>
            </a:r>
            <a:r>
              <a:rPr lang="es-ES" sz="1600" dirty="0" smtClean="0">
                <a:solidFill>
                  <a:srgbClr val="00CC00"/>
                </a:solidFill>
              </a:rPr>
              <a:t>, </a:t>
            </a:r>
            <a:r>
              <a:rPr lang="es-ES" sz="1600" i="1" dirty="0" smtClean="0">
                <a:solidFill>
                  <a:srgbClr val="00CC00"/>
                </a:solidFill>
              </a:rPr>
              <a:t>z</a:t>
            </a:r>
            <a:r>
              <a:rPr lang="es-ES" sz="1600" dirty="0" smtClean="0">
                <a:solidFill>
                  <a:srgbClr val="00CC00"/>
                </a:solidFill>
              </a:rPr>
              <a:t>) </a:t>
            </a:r>
            <a:r>
              <a:rPr lang="es-ES" sz="1600" dirty="0" smtClean="0"/>
              <a:t>+ </a:t>
            </a:r>
            <a:r>
              <a:rPr lang="es-ES" sz="1600" dirty="0" err="1" smtClean="0">
                <a:solidFill>
                  <a:srgbClr val="FFFF00"/>
                </a:solidFill>
              </a:rPr>
              <a:t>u</a:t>
            </a:r>
            <a:r>
              <a:rPr lang="es-ES" sz="1600" i="1" baseline="-25000" dirty="0" err="1" smtClean="0">
                <a:solidFill>
                  <a:srgbClr val="FFFF00"/>
                </a:solidFill>
              </a:rPr>
              <a:t>J</a:t>
            </a:r>
            <a:r>
              <a:rPr lang="es-ES" sz="1600" dirty="0" smtClean="0"/>
              <a:t> + </a:t>
            </a:r>
            <a:r>
              <a:rPr lang="es-ES" sz="1600" dirty="0" smtClean="0">
                <a:solidFill>
                  <a:srgbClr val="FFFF00"/>
                </a:solidFill>
              </a:rPr>
              <a:t>J378_</a:t>
            </a:r>
            <a:r>
              <a:rPr lang="es-ES" sz="1600" dirty="0" smtClean="0">
                <a:solidFill>
                  <a:srgbClr val="22FCFF"/>
                </a:solidFill>
              </a:rPr>
              <a:t>[OII] </a:t>
            </a:r>
            <a:r>
              <a:rPr lang="es-ES" sz="1600" dirty="0" smtClean="0"/>
              <a:t>+ J395_</a:t>
            </a:r>
            <a:r>
              <a:rPr lang="es-ES" sz="1600" dirty="0" smtClean="0">
                <a:solidFill>
                  <a:srgbClr val="22FCFF"/>
                </a:solidFill>
              </a:rPr>
              <a:t>[H+K]</a:t>
            </a:r>
            <a:r>
              <a:rPr lang="es-ES" sz="1600" dirty="0" smtClean="0"/>
              <a:t> + J410_</a:t>
            </a:r>
            <a:r>
              <a:rPr lang="es-ES" sz="1600" dirty="0" smtClean="0">
                <a:solidFill>
                  <a:srgbClr val="22FCFF"/>
                </a:solidFill>
              </a:rPr>
              <a:t>[</a:t>
            </a:r>
            <a:r>
              <a:rPr lang="es-ES" sz="1600" dirty="0" err="1" smtClean="0">
                <a:solidFill>
                  <a:srgbClr val="22FCFF"/>
                </a:solidFill>
              </a:rPr>
              <a:t>H</a:t>
            </a:r>
            <a:r>
              <a:rPr lang="es-ES" sz="1600" dirty="0" err="1" smtClean="0">
                <a:solidFill>
                  <a:srgbClr val="22FCFF"/>
                </a:solidFill>
                <a:latin typeface="Symbol" charset="2"/>
                <a:cs typeface="Symbol" charset="2"/>
              </a:rPr>
              <a:t>d</a:t>
            </a:r>
            <a:r>
              <a:rPr lang="es-ES" sz="1600" dirty="0" smtClean="0">
                <a:solidFill>
                  <a:srgbClr val="22FCFF"/>
                </a:solidFill>
              </a:rPr>
              <a:t>] </a:t>
            </a:r>
            <a:r>
              <a:rPr lang="es-ES" sz="1600" dirty="0" smtClean="0"/>
              <a:t>+ J430_</a:t>
            </a:r>
            <a:r>
              <a:rPr lang="es-ES" sz="1600" dirty="0" smtClean="0">
                <a:solidFill>
                  <a:srgbClr val="22FCFF"/>
                </a:solidFill>
              </a:rPr>
              <a:t>[G-band] </a:t>
            </a:r>
            <a:r>
              <a:rPr lang="es-ES" sz="1600" dirty="0" smtClean="0"/>
              <a:t>+ </a:t>
            </a:r>
          </a:p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sz="1600" dirty="0" smtClean="0"/>
              <a:t>J515_</a:t>
            </a:r>
            <a:r>
              <a:rPr lang="es-ES" sz="1600" dirty="0" smtClean="0">
                <a:solidFill>
                  <a:srgbClr val="22FCFF"/>
                </a:solidFill>
              </a:rPr>
              <a:t>[</a:t>
            </a:r>
            <a:r>
              <a:rPr lang="es-ES" sz="1600" dirty="0" err="1" smtClean="0">
                <a:solidFill>
                  <a:srgbClr val="22FCFF"/>
                </a:solidFill>
              </a:rPr>
              <a:t>Mgb</a:t>
            </a:r>
            <a:r>
              <a:rPr lang="es-ES" sz="1600" dirty="0" smtClean="0">
                <a:solidFill>
                  <a:srgbClr val="22FCFF"/>
                </a:solidFill>
              </a:rPr>
              <a:t>-Fe] </a:t>
            </a:r>
            <a:r>
              <a:rPr lang="es-ES" sz="1600" dirty="0" smtClean="0"/>
              <a:t>+ </a:t>
            </a:r>
            <a:r>
              <a:rPr lang="es-ES" sz="1600" dirty="0" smtClean="0">
                <a:solidFill>
                  <a:srgbClr val="FFFF00"/>
                </a:solidFill>
              </a:rPr>
              <a:t>J655_</a:t>
            </a:r>
            <a:r>
              <a:rPr lang="es-ES" sz="1600" dirty="0" smtClean="0">
                <a:solidFill>
                  <a:srgbClr val="22FCFF"/>
                </a:solidFill>
              </a:rPr>
              <a:t>[H</a:t>
            </a:r>
            <a:r>
              <a:rPr lang="es-ES" sz="1600" dirty="0" smtClean="0">
                <a:solidFill>
                  <a:srgbClr val="22FCFF"/>
                </a:solidFill>
                <a:latin typeface="Symbol" charset="2"/>
                <a:cs typeface="Symbol" charset="2"/>
              </a:rPr>
              <a:t>a</a:t>
            </a:r>
            <a:r>
              <a:rPr lang="es-ES" sz="1600" dirty="0" smtClean="0">
                <a:solidFill>
                  <a:srgbClr val="22FCFF"/>
                </a:solidFill>
              </a:rPr>
              <a:t>] </a:t>
            </a:r>
            <a:r>
              <a:rPr lang="es-ES" sz="1600" dirty="0" smtClean="0"/>
              <a:t>+ J861_</a:t>
            </a:r>
            <a:r>
              <a:rPr lang="es-ES" sz="1600" dirty="0" smtClean="0">
                <a:solidFill>
                  <a:srgbClr val="22FCFF"/>
                </a:solidFill>
              </a:rPr>
              <a:t>[</a:t>
            </a:r>
            <a:r>
              <a:rPr lang="es-ES" sz="1600" dirty="0" err="1" smtClean="0">
                <a:solidFill>
                  <a:srgbClr val="22FCFF"/>
                </a:solidFill>
              </a:rPr>
              <a:t>CaT</a:t>
            </a:r>
            <a:r>
              <a:rPr lang="es-ES" sz="1600" dirty="0" smtClean="0">
                <a:solidFill>
                  <a:srgbClr val="22FCFF"/>
                </a:solidFill>
              </a:rPr>
              <a:t>]</a:t>
            </a:r>
          </a:p>
        </p:txBody>
      </p:sp>
      <p:pic>
        <p:nvPicPr>
          <p:cNvPr id="9" name="Imagen 8" descr="JPLUS_fil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2195661"/>
            <a:ext cx="8640712" cy="2925476"/>
          </a:xfrm>
          <a:prstGeom prst="rect">
            <a:avLst/>
          </a:prstGeom>
        </p:spPr>
      </p:pic>
      <p:sp>
        <p:nvSpPr>
          <p:cNvPr id="5" name="9 CuadroTexto"/>
          <p:cNvSpPr txBox="1">
            <a:spLocks noChangeArrowheads="1"/>
          </p:cNvSpPr>
          <p:nvPr/>
        </p:nvSpPr>
        <p:spPr bwMode="auto">
          <a:xfrm>
            <a:off x="287784" y="6146809"/>
            <a:ext cx="9577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dirty="0" smtClean="0">
                <a:solidFill>
                  <a:srgbClr val="FFFFFF"/>
                </a:solidFill>
              </a:rPr>
              <a:t>T80Cam STA CCD 10.5k x </a:t>
            </a:r>
            <a:r>
              <a:rPr lang="es-ES" dirty="0" smtClean="0">
                <a:solidFill>
                  <a:srgbClr val="FFFFFF"/>
                </a:solidFill>
              </a:rPr>
              <a:t>10.5k 0.5</a:t>
            </a:r>
            <a:r>
              <a:rPr lang="es-ES" dirty="0" smtClean="0">
                <a:solidFill>
                  <a:srgbClr val="FFFFFF"/>
                </a:solidFill>
              </a:rPr>
              <a:t>”/</a:t>
            </a:r>
            <a:r>
              <a:rPr lang="es-ES" dirty="0" err="1" smtClean="0">
                <a:solidFill>
                  <a:srgbClr val="FFFFFF"/>
                </a:solidFill>
              </a:rPr>
              <a:t>pix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s-ES" b="1" dirty="0" smtClean="0">
                <a:solidFill>
                  <a:srgbClr val="FFFFFF"/>
                </a:solidFill>
                <a:sym typeface="Wingdings"/>
              </a:rPr>
              <a:t>FoV = 2.12 deg</a:t>
            </a:r>
            <a:r>
              <a:rPr lang="es-ES" b="1" baseline="30000" dirty="0" smtClean="0">
                <a:solidFill>
                  <a:srgbClr val="FFFFFF"/>
                </a:solidFill>
                <a:sym typeface="Wingdings"/>
              </a:rPr>
              <a:t>2</a:t>
            </a:r>
            <a:endParaRPr lang="es-ES" b="1" baseline="30000" dirty="0" smtClean="0">
              <a:solidFill>
                <a:srgbClr val="FFFFFF"/>
              </a:solidFill>
            </a:endParaRPr>
          </a:p>
        </p:txBody>
      </p:sp>
      <p:sp>
        <p:nvSpPr>
          <p:cNvPr id="6" name="9 CuadroTexto"/>
          <p:cNvSpPr txBox="1">
            <a:spLocks noChangeArrowheads="1"/>
          </p:cNvSpPr>
          <p:nvPr/>
        </p:nvSpPr>
        <p:spPr bwMode="auto">
          <a:xfrm>
            <a:off x="287784" y="6434841"/>
            <a:ext cx="9433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dirty="0" smtClean="0">
                <a:solidFill>
                  <a:srgbClr val="FFFF00"/>
                </a:solidFill>
              </a:rPr>
              <a:t>&gt;1000 </a:t>
            </a:r>
            <a:r>
              <a:rPr lang="es-ES" dirty="0" err="1" smtClean="0">
                <a:solidFill>
                  <a:srgbClr val="FFFF00"/>
                </a:solidFill>
              </a:rPr>
              <a:t>calibrating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stars</a:t>
            </a:r>
            <a:r>
              <a:rPr lang="es-ES" dirty="0" smtClean="0">
                <a:solidFill>
                  <a:srgbClr val="FFFF00"/>
                </a:solidFill>
              </a:rPr>
              <a:t> per </a:t>
            </a:r>
            <a:r>
              <a:rPr lang="es-ES" dirty="0" err="1" smtClean="0">
                <a:solidFill>
                  <a:srgbClr val="FFFF00"/>
                </a:solidFill>
              </a:rPr>
              <a:t>pointing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with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smtClean="0">
                <a:solidFill>
                  <a:srgbClr val="FFFF00"/>
                </a:solidFill>
              </a:rPr>
              <a:t>AB &lt; </a:t>
            </a:r>
            <a:r>
              <a:rPr lang="es-ES" dirty="0">
                <a:solidFill>
                  <a:srgbClr val="FFFF00"/>
                </a:solidFill>
              </a:rPr>
              <a:t>18 </a:t>
            </a:r>
            <a:r>
              <a:rPr lang="es-ES" dirty="0" smtClean="0">
                <a:solidFill>
                  <a:srgbClr val="FFFF00"/>
                </a:solidFill>
              </a:rPr>
              <a:t>and S/N &gt; 50 at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smtClean="0">
                <a:solidFill>
                  <a:srgbClr val="FFFF00"/>
                </a:solidFill>
              </a:rPr>
              <a:t>North </a:t>
            </a:r>
            <a:r>
              <a:rPr lang="es-ES" dirty="0" err="1" smtClean="0">
                <a:solidFill>
                  <a:srgbClr val="FFFF00"/>
                </a:solidFill>
              </a:rPr>
              <a:t>Galactic</a:t>
            </a:r>
            <a:r>
              <a:rPr lang="es-ES" dirty="0" smtClean="0">
                <a:solidFill>
                  <a:srgbClr val="FFFF00"/>
                </a:solidFill>
              </a:rPr>
              <a:t> pole</a:t>
            </a:r>
            <a:endParaRPr lang="es-ES" b="1" baseline="30000" dirty="0" smtClean="0">
              <a:solidFill>
                <a:srgbClr val="FFFF00"/>
              </a:solidFill>
            </a:endParaRPr>
          </a:p>
        </p:txBody>
      </p:sp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143768" y="6732165"/>
            <a:ext cx="9793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dirty="0" smtClean="0">
                <a:solidFill>
                  <a:srgbClr val="FFFF00"/>
                </a:solidFill>
              </a:rPr>
              <a:t>In </a:t>
            </a:r>
            <a:r>
              <a:rPr lang="es-ES" dirty="0" smtClean="0">
                <a:solidFill>
                  <a:srgbClr val="FFFF00"/>
                </a:solidFill>
              </a:rPr>
              <a:t>~1800s </a:t>
            </a:r>
            <a:r>
              <a:rPr lang="es-ES" dirty="0" err="1" smtClean="0">
                <a:solidFill>
                  <a:srgbClr val="FFFF00"/>
                </a:solidFill>
              </a:rPr>
              <a:t>integration</a:t>
            </a:r>
            <a:r>
              <a:rPr lang="es-ES" dirty="0" smtClean="0">
                <a:solidFill>
                  <a:srgbClr val="FFFF00"/>
                </a:solidFill>
              </a:rPr>
              <a:t> time “</a:t>
            </a:r>
            <a:r>
              <a:rPr lang="es-ES" dirty="0" err="1" smtClean="0">
                <a:solidFill>
                  <a:srgbClr val="FFFF00"/>
                </a:solidFill>
              </a:rPr>
              <a:t>on</a:t>
            </a:r>
            <a:r>
              <a:rPr lang="es-ES" dirty="0" smtClean="0">
                <a:solidFill>
                  <a:srgbClr val="FFFF00"/>
                </a:solidFill>
              </a:rPr>
              <a:t> target” (</a:t>
            </a:r>
            <a:r>
              <a:rPr lang="es-ES" dirty="0" err="1" smtClean="0">
                <a:solidFill>
                  <a:srgbClr val="FFFF00"/>
                </a:solidFill>
              </a:rPr>
              <a:t>u</a:t>
            </a:r>
            <a:r>
              <a:rPr lang="es-ES" i="1" baseline="-25000" dirty="0" err="1" smtClean="0">
                <a:solidFill>
                  <a:srgbClr val="FFFF00"/>
                </a:solidFill>
              </a:rPr>
              <a:t>J</a:t>
            </a:r>
            <a:r>
              <a:rPr lang="es-ES" i="1" dirty="0" smtClean="0">
                <a:solidFill>
                  <a:srgbClr val="FFFF00"/>
                </a:solidFill>
              </a:rPr>
              <a:t>, </a:t>
            </a:r>
            <a:r>
              <a:rPr lang="es-ES" dirty="0" smtClean="0">
                <a:solidFill>
                  <a:srgbClr val="FFFF00"/>
                </a:solidFill>
              </a:rPr>
              <a:t>g, r, i &gt; 23; </a:t>
            </a:r>
            <a:r>
              <a:rPr lang="es-ES" dirty="0" err="1" smtClean="0">
                <a:solidFill>
                  <a:srgbClr val="FFFF00"/>
                </a:solidFill>
              </a:rPr>
              <a:t>others</a:t>
            </a:r>
            <a:r>
              <a:rPr lang="es-ES" dirty="0" smtClean="0">
                <a:solidFill>
                  <a:srgbClr val="FFFF00"/>
                </a:solidFill>
              </a:rPr>
              <a:t> &gt; </a:t>
            </a:r>
            <a:r>
              <a:rPr lang="es-ES" dirty="0" smtClean="0">
                <a:solidFill>
                  <a:srgbClr val="FFFF00"/>
                </a:solidFill>
              </a:rPr>
              <a:t>22; S/N &gt; 5)</a:t>
            </a:r>
            <a:endParaRPr lang="es-ES" dirty="0" smtClean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s-ES" dirty="0" smtClean="0">
                <a:solidFill>
                  <a:srgbClr val="FFFF00"/>
                </a:solidFill>
              </a:rPr>
              <a:t>8000 deg</a:t>
            </a:r>
            <a:r>
              <a:rPr lang="es-ES" baseline="30000" dirty="0" smtClean="0">
                <a:solidFill>
                  <a:srgbClr val="FFFF00"/>
                </a:solidFill>
              </a:rPr>
              <a:t>2</a:t>
            </a:r>
            <a:r>
              <a:rPr lang="es-ES" dirty="0" smtClean="0">
                <a:solidFill>
                  <a:srgbClr val="FFFF00"/>
                </a:solidFill>
              </a:rPr>
              <a:t> in 2-2.5 </a:t>
            </a:r>
            <a:r>
              <a:rPr lang="es-ES" dirty="0" err="1" smtClean="0">
                <a:solidFill>
                  <a:srgbClr val="FFFF00"/>
                </a:solidFill>
              </a:rPr>
              <a:t>years</a:t>
            </a:r>
            <a:r>
              <a:rPr lang="es-ES" dirty="0" smtClean="0">
                <a:solidFill>
                  <a:srgbClr val="FFFF00"/>
                </a:solidFill>
              </a:rPr>
              <a:t>, </a:t>
            </a:r>
            <a:r>
              <a:rPr lang="es-ES" dirty="0" err="1" smtClean="0">
                <a:solidFill>
                  <a:srgbClr val="FFFF00"/>
                </a:solidFill>
              </a:rPr>
              <a:t>starting</a:t>
            </a:r>
            <a:r>
              <a:rPr lang="es-ES" dirty="0" smtClean="0">
                <a:solidFill>
                  <a:srgbClr val="FFFF00"/>
                </a:solidFill>
              </a:rPr>
              <a:t> in Spring 2013</a:t>
            </a:r>
          </a:p>
        </p:txBody>
      </p:sp>
    </p:spTree>
    <p:extLst>
      <p:ext uri="{BB962C8B-B14F-4D97-AF65-F5344CB8AC3E}">
        <p14:creationId xmlns:p14="http://schemas.microsoft.com/office/powerpoint/2010/main" val="36223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xmlns:p14="http://schemas.microsoft.com/office/powerpoint/2010/main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62055"/>
              </p:ext>
            </p:extLst>
          </p:nvPr>
        </p:nvGraphicFramePr>
        <p:xfrm>
          <a:off x="5184328" y="5531708"/>
          <a:ext cx="4370896" cy="1848529"/>
        </p:xfrm>
        <a:graphic>
          <a:graphicData uri="http://schemas.openxmlformats.org/drawingml/2006/table">
            <a:tbl>
              <a:tblPr/>
              <a:tblGrid>
                <a:gridCol w="1755988"/>
                <a:gridCol w="2614908"/>
              </a:tblGrid>
              <a:tr h="547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FoV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Ø=1.7º (full performance)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Ø = 2.0º (reduced performance)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322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CCD format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10580 x 10580 pix, 9 µm/pix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322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Pixel scale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0.5 </a:t>
                      </a:r>
                      <a:r>
                        <a:rPr kumimoji="0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“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/pix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322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Read out time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11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&lt;20s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  <a:tr h="311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Read out noise</a:t>
                      </a:r>
                    </a:p>
                  </a:txBody>
                  <a:tcPr marL="49222" marR="49222" marT="49217" marB="49217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&lt;6 e</a:t>
                      </a:r>
                      <a:r>
                        <a:rPr kumimoji="0" lang="en-US" sz="1400" b="0" i="0" u="none" strike="noStrike" cap="none" normalizeH="0" baseline="32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/pixel</a:t>
                      </a:r>
                    </a:p>
                  </a:txBody>
                  <a:tcPr marL="49222" marR="49222" marT="49217" marB="49217" anchor="ctr" horzOverflow="overflow">
                    <a:lnL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84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EE2"/>
                    </a:solidFill>
                  </a:tcPr>
                </a:tc>
              </a:tr>
            </a:tbl>
          </a:graphicData>
        </a:graphic>
      </p:graphicFrame>
      <p:pic>
        <p:nvPicPr>
          <p:cNvPr id="15400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9" y="2091464"/>
            <a:ext cx="4370896" cy="2624477"/>
          </a:xfrm>
          <a:prstGeom prst="rect">
            <a:avLst/>
          </a:prstGeom>
          <a:noFill/>
          <a:ln w="25400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1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" y="4785290"/>
            <a:ext cx="4369666" cy="2594947"/>
          </a:xfrm>
          <a:prstGeom prst="rect">
            <a:avLst/>
          </a:prstGeom>
          <a:noFill/>
          <a:ln w="25400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19" name="Group 59"/>
          <p:cNvGrpSpPr>
            <a:grpSpLocks noChangeAspect="1"/>
          </p:cNvGrpSpPr>
          <p:nvPr/>
        </p:nvGrpSpPr>
        <p:grpSpPr bwMode="auto">
          <a:xfrm>
            <a:off x="4605989" y="3348029"/>
            <a:ext cx="2162515" cy="2160000"/>
            <a:chOff x="0" y="0"/>
            <a:chExt cx="2834" cy="2832"/>
          </a:xfrm>
        </p:grpSpPr>
        <p:pic>
          <p:nvPicPr>
            <p:cNvPr id="15402" name="Picture 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"/>
              <a:ext cx="2828" cy="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3" name="Rectangle 43"/>
            <p:cNvSpPr>
              <a:spLocks/>
            </p:cNvSpPr>
            <p:nvPr/>
          </p:nvSpPr>
          <p:spPr bwMode="auto">
            <a:xfrm>
              <a:off x="8" y="0"/>
              <a:ext cx="2826" cy="2831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04" name="Rectangle 44"/>
            <p:cNvSpPr>
              <a:spLocks/>
            </p:cNvSpPr>
            <p:nvPr/>
          </p:nvSpPr>
          <p:spPr bwMode="auto">
            <a:xfrm>
              <a:off x="204" y="1060"/>
              <a:ext cx="217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05" name="Rectangle 45"/>
            <p:cNvSpPr>
              <a:spLocks/>
            </p:cNvSpPr>
            <p:nvPr/>
          </p:nvSpPr>
          <p:spPr bwMode="auto">
            <a:xfrm>
              <a:off x="265" y="265"/>
              <a:ext cx="2301" cy="2301"/>
            </a:xfrm>
            <a:prstGeom prst="rect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06" name="Rectangle 46"/>
            <p:cNvSpPr>
              <a:spLocks/>
            </p:cNvSpPr>
            <p:nvPr/>
          </p:nvSpPr>
          <p:spPr bwMode="auto">
            <a:xfrm>
              <a:off x="451" y="457"/>
              <a:ext cx="1917" cy="1917"/>
            </a:xfrm>
            <a:prstGeom prst="rect">
              <a:avLst/>
            </a:prstGeom>
            <a:solidFill>
              <a:srgbClr val="000000">
                <a:alpha val="13725"/>
              </a:srgbClr>
            </a:solidFill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07" name="Line 47"/>
            <p:cNvSpPr>
              <a:spLocks noChangeShapeType="1"/>
            </p:cNvSpPr>
            <p:nvPr/>
          </p:nvSpPr>
          <p:spPr bwMode="auto">
            <a:xfrm>
              <a:off x="620" y="638"/>
              <a:ext cx="1582" cy="1553"/>
            </a:xfrm>
            <a:prstGeom prst="line">
              <a:avLst/>
            </a:prstGeom>
            <a:noFill/>
            <a:ln w="25400" cap="flat">
              <a:solidFill>
                <a:srgbClr val="004080"/>
              </a:solidFill>
              <a:prstDash val="solid"/>
              <a:miter lim="800000"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08" name="Line 48"/>
            <p:cNvSpPr>
              <a:spLocks noChangeShapeType="1"/>
            </p:cNvSpPr>
            <p:nvPr/>
          </p:nvSpPr>
          <p:spPr bwMode="auto">
            <a:xfrm>
              <a:off x="179" y="992"/>
              <a:ext cx="2456" cy="857"/>
            </a:xfrm>
            <a:prstGeom prst="line">
              <a:avLst/>
            </a:prstGeom>
            <a:noFill/>
            <a:ln w="25400" cap="flat">
              <a:solidFill>
                <a:srgbClr val="800000"/>
              </a:solidFill>
              <a:prstDash val="solid"/>
              <a:miter lim="800000"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09" name="Rectangle 49"/>
            <p:cNvSpPr>
              <a:spLocks/>
            </p:cNvSpPr>
            <p:nvPr/>
          </p:nvSpPr>
          <p:spPr bwMode="auto">
            <a:xfrm>
              <a:off x="632" y="1229"/>
              <a:ext cx="39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100" dirty="0">
                  <a:solidFill>
                    <a:srgbClr val="800000"/>
                  </a:solidFill>
                  <a:latin typeface="Times New Roman" charset="0"/>
                  <a:ea typeface="ＭＳ Ｐゴシック" charset="0"/>
                  <a:cs typeface="Symbol" charset="0"/>
                  <a:sym typeface="Times New Roman" charset="0"/>
                </a:rPr>
                <a:t>∅2º</a:t>
              </a:r>
            </a:p>
          </p:txBody>
        </p:sp>
        <p:sp>
          <p:nvSpPr>
            <p:cNvPr id="15410" name="Rectangle 50"/>
            <p:cNvSpPr>
              <a:spLocks/>
            </p:cNvSpPr>
            <p:nvPr/>
          </p:nvSpPr>
          <p:spPr bwMode="auto">
            <a:xfrm>
              <a:off x="1006" y="879"/>
              <a:ext cx="39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100" dirty="0">
                  <a:solidFill>
                    <a:srgbClr val="004080"/>
                  </a:solidFill>
                  <a:latin typeface="Times New Roman" charset="0"/>
                  <a:ea typeface="ＭＳ Ｐゴシック" charset="0"/>
                  <a:cs typeface="Symbol" charset="0"/>
                  <a:sym typeface="Times New Roman" charset="0"/>
                </a:rPr>
                <a:t>∅1.7º</a:t>
              </a:r>
            </a:p>
          </p:txBody>
        </p:sp>
        <p:sp>
          <p:nvSpPr>
            <p:cNvPr id="15411" name="Line 51"/>
            <p:cNvSpPr>
              <a:spLocks noChangeShapeType="1"/>
            </p:cNvSpPr>
            <p:nvPr/>
          </p:nvSpPr>
          <p:spPr bwMode="auto">
            <a:xfrm rot="10800000" flipH="1">
              <a:off x="449" y="1947"/>
              <a:ext cx="1911" cy="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12" name="Line 52"/>
            <p:cNvSpPr>
              <a:spLocks noChangeShapeType="1"/>
            </p:cNvSpPr>
            <p:nvPr/>
          </p:nvSpPr>
          <p:spPr bwMode="auto">
            <a:xfrm rot="10800000">
              <a:off x="1672" y="466"/>
              <a:ext cx="0" cy="189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13" name="Rectangle 53"/>
            <p:cNvSpPr>
              <a:spLocks/>
            </p:cNvSpPr>
            <p:nvPr/>
          </p:nvSpPr>
          <p:spPr bwMode="auto">
            <a:xfrm>
              <a:off x="772" y="1758"/>
              <a:ext cx="74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000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900" dirty="0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95.22 mm</a:t>
              </a:r>
            </a:p>
          </p:txBody>
        </p:sp>
        <p:sp>
          <p:nvSpPr>
            <p:cNvPr id="15414" name="Rectangle 54"/>
            <p:cNvSpPr>
              <a:spLocks/>
            </p:cNvSpPr>
            <p:nvPr/>
          </p:nvSpPr>
          <p:spPr bwMode="auto">
            <a:xfrm>
              <a:off x="1706" y="758"/>
              <a:ext cx="665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000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900" dirty="0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95.05 mm</a:t>
              </a:r>
            </a:p>
          </p:txBody>
        </p:sp>
        <p:sp>
          <p:nvSpPr>
            <p:cNvPr id="15415" name="Rectangle 55"/>
            <p:cNvSpPr>
              <a:spLocks/>
            </p:cNvSpPr>
            <p:nvPr/>
          </p:nvSpPr>
          <p:spPr bwMode="auto">
            <a:xfrm>
              <a:off x="2404" y="1090"/>
              <a:ext cx="217" cy="6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16" name="Oval 56"/>
            <p:cNvSpPr>
              <a:spLocks/>
            </p:cNvSpPr>
            <p:nvPr/>
          </p:nvSpPr>
          <p:spPr bwMode="auto">
            <a:xfrm>
              <a:off x="298" y="301"/>
              <a:ext cx="2229" cy="2229"/>
            </a:xfrm>
            <a:prstGeom prst="ellipse">
              <a:avLst/>
            </a:prstGeom>
            <a:noFill/>
            <a:ln w="38100" cap="flat">
              <a:solidFill>
                <a:srgbClr val="004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17" name="Oval 57"/>
            <p:cNvSpPr>
              <a:spLocks/>
            </p:cNvSpPr>
            <p:nvPr/>
          </p:nvSpPr>
          <p:spPr bwMode="auto">
            <a:xfrm>
              <a:off x="96" y="102"/>
              <a:ext cx="2627" cy="2627"/>
            </a:xfrm>
            <a:prstGeom prst="ellipse">
              <a:avLst/>
            </a:prstGeom>
            <a:noFill/>
            <a:ln w="38100" cap="flat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5418" name="Rectangle 58"/>
            <p:cNvSpPr>
              <a:spLocks/>
            </p:cNvSpPr>
            <p:nvPr/>
          </p:nvSpPr>
          <p:spPr bwMode="auto">
            <a:xfrm>
              <a:off x="484" y="2036"/>
              <a:ext cx="1061" cy="30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800" dirty="0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STA CCD</a:t>
              </a:r>
            </a:p>
            <a:p>
              <a:r>
                <a:rPr lang="en-US" sz="800" dirty="0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10Kx10K, </a:t>
              </a:r>
              <a:r>
                <a:rPr lang="en-US" sz="800" dirty="0" smtClean="0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9μm/pix</a:t>
              </a:r>
              <a:endParaRPr lang="en-US" sz="8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endParaRPr>
            </a:p>
          </p:txBody>
        </p:sp>
      </p:grpSp>
      <p:sp>
        <p:nvSpPr>
          <p:cNvPr id="26" name="9 CuadroTexto"/>
          <p:cNvSpPr txBox="1">
            <a:spLocks noChangeArrowheads="1"/>
          </p:cNvSpPr>
          <p:nvPr/>
        </p:nvSpPr>
        <p:spPr bwMode="auto">
          <a:xfrm>
            <a:off x="0" y="1691605"/>
            <a:ext cx="10080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T80Cam </a:t>
            </a:r>
          </a:p>
        </p:txBody>
      </p:sp>
      <p:pic>
        <p:nvPicPr>
          <p:cNvPr id="15421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89" y="1635050"/>
            <a:ext cx="2422943" cy="1712739"/>
          </a:xfrm>
          <a:prstGeom prst="rect">
            <a:avLst/>
          </a:prstGeom>
          <a:noFill/>
          <a:ln w="25400" cap="flat">
            <a:solidFill>
              <a:srgbClr val="000080"/>
            </a:solidFill>
            <a:prstDash val="solid"/>
            <a:miter lim="800000"/>
            <a:headEnd/>
            <a:tailEnd/>
          </a:ln>
          <a:effectLst>
            <a:outerShdw blurRad="12700" dist="25399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20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3318843"/>
            <a:ext cx="3168352" cy="2189186"/>
          </a:xfrm>
          <a:prstGeom prst="rect">
            <a:avLst/>
          </a:prstGeom>
          <a:noFill/>
          <a:ln w="25400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918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n título 1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36007</TotalTime>
  <Words>1003</Words>
  <Application>Microsoft Macintosh PowerPoint</Application>
  <PresentationFormat>Personalizado</PresentationFormat>
  <Paragraphs>147</Paragraphs>
  <Slides>12</Slides>
  <Notes>10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Sin título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Javier Cenarro</dc:creator>
  <cp:keywords/>
  <dc:description/>
  <cp:lastModifiedBy>Javier Cenarro</cp:lastModifiedBy>
  <cp:revision>1757</cp:revision>
  <cp:lastPrinted>1601-01-01T00:00:00Z</cp:lastPrinted>
  <dcterms:created xsi:type="dcterms:W3CDTF">2009-10-01T08:04:22Z</dcterms:created>
  <dcterms:modified xsi:type="dcterms:W3CDTF">2012-03-21T23:21:50Z</dcterms:modified>
  <cp:category/>
</cp:coreProperties>
</file>