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ustom.xml" ContentType="application/vnd.openxmlformats-officedocument.custom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removePersonalInfoOnSave="1" saveSubsetFonts="1">
  <p:sldMasterIdLst>
    <p:sldMasterId id="2147483648" r:id="rId1"/>
  </p:sldMasterIdLst>
  <p:notesMasterIdLst>
    <p:notesMasterId r:id="rId14"/>
  </p:notesMasterIdLst>
  <p:sldIdLst>
    <p:sldId id="264" r:id="rId2"/>
    <p:sldId id="272" r:id="rId3"/>
    <p:sldId id="257" r:id="rId4"/>
    <p:sldId id="258" r:id="rId5"/>
    <p:sldId id="259" r:id="rId6"/>
    <p:sldId id="262" r:id="rId7"/>
    <p:sldId id="265" r:id="rId8"/>
    <p:sldId id="268" r:id="rId9"/>
    <p:sldId id="266" r:id="rId10"/>
    <p:sldId id="267" r:id="rId11"/>
    <p:sldId id="271" r:id="rId12"/>
    <p:sldId id="273" r:id="rId1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777777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fld id="{CD218C32-3139-A243-AF2B-02CD7CD15651}" type="datetime1">
              <a:rPr lang="es-ES"/>
              <a:pPr/>
              <a:t>20/3/12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fld id="{0C0A1320-0E32-204F-AA72-0E4352B756F6}" type="slidenum">
              <a:rPr lang="es-ES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ＭＳ Ｐゴシック" pitchFamily="-112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es-ES"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>
              <a:ea typeface="ＭＳ Ｐゴシック" charset="-128"/>
            </a:endParaRPr>
          </a:p>
        </p:txBody>
      </p:sp>
      <p:sp>
        <p:nvSpPr>
          <p:cNvPr id="1536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33497E-864A-F845-8692-9649D7DF2068}" type="slidenum">
              <a:rPr lang="es-ES" smtClean="0"/>
              <a:pPr/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>
              <a:ea typeface="ＭＳ Ｐゴシック" charset="-128"/>
            </a:endParaRPr>
          </a:p>
        </p:txBody>
      </p:sp>
      <p:sp>
        <p:nvSpPr>
          <p:cNvPr id="2458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104D9C-D37F-7247-A72A-1B4D85B2F40F}" type="slidenum">
              <a:rPr lang="es-ES" smtClean="0"/>
              <a:pPr/>
              <a:t>6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hyperlink" Target="http://www.ing.iac.es/PR/archive/logos/stfc.jpg" TargetMode="External"/><Relationship Id="rId6" Type="http://schemas.openxmlformats.org/officeDocument/2006/relationships/image" Target="../media/image6.jpeg"/><Relationship Id="rId7" Type="http://schemas.openxmlformats.org/officeDocument/2006/relationships/hyperlink" Target="http://www.ing.iac.es/PR/archive/logos/nwos1.gif" TargetMode="External"/><Relationship Id="rId8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ing.iac.es/PR/archive/logos/logo_bue.gif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ing.iac.es/PR/archive/logos/logo_bue.gif" TargetMode="External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4" descr="ING 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8" y="76200"/>
            <a:ext cx="823912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logoiac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43925" y="76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TFC 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26988"/>
            <a:ext cx="14478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NWO 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83313" y="73025"/>
            <a:ext cx="7604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itle 7"/>
          <p:cNvSpPr>
            <a:spLocks noGrp="1"/>
          </p:cNvSpPr>
          <p:nvPr>
            <p:ph type="ctrTitle"/>
          </p:nvPr>
        </p:nvSpPr>
        <p:spPr>
          <a:xfrm>
            <a:off x="533400" y="654544"/>
            <a:ext cx="8153400" cy="774192"/>
          </a:xfrm>
        </p:spPr>
        <p:txBody>
          <a:bodyPr/>
          <a:lstStyle>
            <a:lvl1pPr marR="9144" algn="r" eaLnBrk="1" latinLnBrk="0" hangingPunct="1">
              <a:defRPr kumimoji="0" sz="4000" b="0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2" name="Subtitle 8"/>
          <p:cNvSpPr>
            <a:spLocks noGrp="1"/>
          </p:cNvSpPr>
          <p:nvPr>
            <p:ph type="subTitle" idx="1"/>
          </p:nvPr>
        </p:nvSpPr>
        <p:spPr>
          <a:xfrm>
            <a:off x="4838381" y="1543040"/>
            <a:ext cx="3848419" cy="457200"/>
          </a:xfrm>
        </p:spPr>
        <p:txBody>
          <a:bodyPr tIns="0"/>
          <a:lstStyle>
            <a:lvl1pPr marL="0" indent="0" algn="r" eaLnBrk="1" latinLnBrk="0" hangingPunct="1">
              <a:spcBef>
                <a:spcPts val="0"/>
              </a:spcBef>
              <a:buNone/>
              <a:defRPr kumimoji="0" sz="2000">
                <a:solidFill>
                  <a:srgbClr val="002060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1B337D-0C54-BC47-B863-8D365BAEC61B}" type="datetime1">
              <a:rPr lang="en-GB"/>
              <a:pPr/>
              <a:t>20/3/12</a:t>
            </a:fld>
            <a:endParaRPr lang="en-GB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11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34021-77C7-CE42-9B27-F6318ACF640A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87E51-276B-B546-B967-EBAD5A8A42D3}" type="datetime1">
              <a:rPr lang="en-GB"/>
              <a:pPr/>
              <a:t>20/3/12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CE0F1-A4DB-954B-9353-617A2E56C2D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eaLnBrk="1" latinLnBrk="0" hangingPunct="1">
              <a:buNone/>
              <a:defRPr kumimoji="0" sz="3600" b="1" cap="all">
                <a:ln/>
                <a:solidFill>
                  <a:srgbClr val="FF0000"/>
                </a:solidFill>
                <a:effectLst>
                  <a:reflection blurRad="12700" stA="50000" endPos="50000" dir="5400000" sy="-100000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/>
          <a:lstStyle>
            <a:lvl1pPr marL="374904" eaLnBrk="1" latinLnBrk="0" hangingPunct="1">
              <a:buNone/>
              <a:defRPr kumimoji="0" sz="20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55BEB-951D-9747-BF44-EB069A8C0831}" type="datetime1">
              <a:rPr lang="en-GB"/>
              <a:pPr/>
              <a:t>20/3/12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67C15-6ED1-EC49-9862-31F7D74BFE6E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2305051" y="3867150"/>
            <a:ext cx="4533900" cy="317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9550"/>
            <a:ext cx="7772400" cy="12954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20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eaLnBrk="1" latinLnBrk="0" hangingPunct="1">
              <a:defRPr kumimoji="0" sz="2800"/>
            </a:lvl1pPr>
            <a:lvl2pPr eaLnBrk="1" latinLnBrk="0" hangingPunct="1">
              <a:defRPr kumimoji="0" sz="2400"/>
            </a:lvl2pPr>
            <a:lvl3pPr eaLnBrk="1" latinLnBrk="0" hangingPunct="1">
              <a:defRPr kumimoji="0" sz="2000"/>
            </a:lvl3pPr>
            <a:lvl4pPr eaLnBrk="1" latinLnBrk="0" hangingPunct="1">
              <a:defRPr kumimoji="0" sz="1800"/>
            </a:lvl4pPr>
            <a:lvl5pPr eaLnBrk="1" latinLnBrk="0" hangingPunct="1">
              <a:defRPr kumimoji="0"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94719-FB2E-3446-A6F0-BBE04B6EB2DA}" type="datetime1">
              <a:rPr lang="en-GB"/>
              <a:pPr/>
              <a:t>20/3/12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EA7F5-BD29-A946-A49A-313891EE4006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NG logo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488" y="76200"/>
            <a:ext cx="823912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12064"/>
            <a:ext cx="7286624" cy="914400"/>
          </a:xfrm>
        </p:spPr>
        <p:txBody>
          <a:bodyPr/>
          <a:lstStyle>
            <a:lvl1pPr eaLnBrk="1" latinLnBrk="0" hangingPunct="1">
              <a:defRPr kumimoji="0" sz="40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eaLnBrk="1" latinLnBrk="0" hangingPunct="1">
              <a:buNone/>
              <a:defRPr kumimoji="0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sz="2000" b="1"/>
            </a:lvl2pPr>
            <a:lvl3pPr eaLnBrk="1" latinLnBrk="0" hangingPunct="1">
              <a:buNone/>
              <a:defRPr kumimoji="0" sz="1800" b="1"/>
            </a:lvl3pPr>
            <a:lvl4pPr eaLnBrk="1" latinLnBrk="0" hangingPunct="1">
              <a:buNone/>
              <a:defRPr kumimoji="0" sz="1600" b="1"/>
            </a:lvl4pPr>
            <a:lvl5pPr eaLnBrk="1" latinLnBrk="0" hangingPunct="1">
              <a:buNone/>
              <a:defRPr kumimoji="0"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eaLnBrk="1" latinLnBrk="0" hangingPunct="1">
              <a:buNone/>
              <a:defRPr kumimoji="0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sz="2000" b="1"/>
            </a:lvl2pPr>
            <a:lvl3pPr eaLnBrk="1" latinLnBrk="0" hangingPunct="1">
              <a:buNone/>
              <a:defRPr kumimoji="0" sz="1800" b="1"/>
            </a:lvl3pPr>
            <a:lvl4pPr eaLnBrk="1" latinLnBrk="0" hangingPunct="1">
              <a:buNone/>
              <a:defRPr kumimoji="0" sz="1600" b="1"/>
            </a:lvl4pPr>
            <a:lvl5pPr eaLnBrk="1" latinLnBrk="0" hangingPunct="1">
              <a:buNone/>
              <a:defRPr kumimoji="0"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eaLnBrk="1" latinLnBrk="0" hangingPunct="1">
              <a:defRPr kumimoji="0" sz="2400"/>
            </a:lvl1pPr>
            <a:lvl2pPr eaLnBrk="1" latinLnBrk="0" hangingPunct="1">
              <a:defRPr kumimoji="0" sz="2000"/>
            </a:lvl2pPr>
            <a:lvl3pPr eaLnBrk="1" latinLnBrk="0" hangingPunct="1">
              <a:defRPr kumimoji="0" sz="1800"/>
            </a:lvl3pPr>
            <a:lvl4pPr eaLnBrk="1" latinLnBrk="0" hangingPunct="1">
              <a:defRPr kumimoji="0" sz="1600"/>
            </a:lvl4pPr>
            <a:lvl5pPr eaLnBrk="1" latinLnBrk="0" hangingPunct="1">
              <a:defRPr kumimoji="0"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eaLnBrk="1" latinLnBrk="0" hangingPunct="1">
              <a:defRPr kumimoji="0" sz="2400"/>
            </a:lvl1pPr>
            <a:lvl2pPr eaLnBrk="1" latinLnBrk="0" hangingPunct="1">
              <a:defRPr kumimoji="0" sz="2000"/>
            </a:lvl2pPr>
            <a:lvl3pPr eaLnBrk="1" latinLnBrk="0" hangingPunct="1">
              <a:defRPr kumimoji="0" sz="1800"/>
            </a:lvl3pPr>
            <a:lvl4pPr eaLnBrk="1" latinLnBrk="0" hangingPunct="1">
              <a:defRPr kumimoji="0" sz="1600"/>
            </a:lvl4pPr>
            <a:lvl5pPr eaLnBrk="1" latinLnBrk="0" hangingPunct="1">
              <a:defRPr kumimoji="0"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62CB32-DECE-FE44-8733-59BF9E2C9EFF}" type="datetime1">
              <a:rPr lang="en-GB"/>
              <a:pPr/>
              <a:t>20/3/12</a:t>
            </a:fld>
            <a:endParaRPr lang="en-GB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C4E4E-BA8B-F542-B210-67367BF40C4A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eaLnBrk="1" latinLnBrk="0" hangingPunct="1">
              <a:defRPr kumimoji="0" sz="40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ADF00B-FC0A-804A-A45E-305A0F05CD49}" type="datetime1">
              <a:rPr lang="en-GB"/>
              <a:pPr/>
              <a:t>20/3/12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17217-BD70-1746-B6BA-FAFF3648FDEA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72F79E-DDCC-6946-86C6-A08A5F328B2C}" type="datetime1">
              <a:rPr lang="en-GB"/>
              <a:pPr/>
              <a:t>20/3/12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FD95A-FD67-634C-8C37-25BFB8CE8ACA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 eaLnBrk="1" latinLnBrk="0" hangingPunct="1">
              <a:buNone/>
              <a:defRPr kumimoji="0"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eaLnBrk="1" latinLnBrk="0" hangingPunct="1">
              <a:buNone/>
              <a:defRPr kumimoji="0" sz="1800"/>
            </a:lvl1pPr>
            <a:lvl2pPr eaLnBrk="1" latinLnBrk="0" hangingPunct="1">
              <a:buNone/>
              <a:defRPr kumimoji="0" sz="1200"/>
            </a:lvl2pPr>
            <a:lvl3pPr eaLnBrk="1" latinLnBrk="0" hangingPunct="1">
              <a:buNone/>
              <a:defRPr kumimoji="0" sz="1000"/>
            </a:lvl3pPr>
            <a:lvl4pPr eaLnBrk="1" latinLnBrk="0" hangingPunct="1">
              <a:buNone/>
              <a:defRPr kumimoji="0" sz="900"/>
            </a:lvl4pPr>
            <a:lvl5pPr eaLnBrk="1" latinLnBrk="0" hangingPunct="1">
              <a:buNone/>
              <a:defRPr kumimoji="0"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eaLnBrk="1" latinLnBrk="0" hangingPunct="1">
              <a:defRPr kumimoji="0" sz="3200"/>
            </a:lvl1pPr>
            <a:lvl2pPr eaLnBrk="1" latinLnBrk="0" hangingPunct="1">
              <a:defRPr kumimoji="0" sz="2800"/>
            </a:lvl2pPr>
            <a:lvl3pPr eaLnBrk="1" latinLnBrk="0" hangingPunct="1">
              <a:defRPr kumimoji="0" sz="2400"/>
            </a:lvl3pPr>
            <a:lvl4pPr eaLnBrk="1" latinLnBrk="0" hangingPunct="1">
              <a:defRPr kumimoji="0" sz="2000"/>
            </a:lvl4pPr>
            <a:lvl5pPr eaLnBrk="1" latinLnBrk="0" hangingPunct="1">
              <a:defRPr kumimoji="0"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95F25B-5524-3447-B2DD-B80E7656CF4B}" type="datetime1">
              <a:rPr lang="en-GB"/>
              <a:pPr/>
              <a:t>20/3/12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EB566-7426-1C49-A709-F280BAE577E8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17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7" name="Straight Connector 14"/>
            <p:cNvCxnSpPr/>
            <p:nvPr/>
          </p:nvCxnSpPr>
          <p:spPr>
            <a:xfrm rot="16200000">
              <a:off x="66596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5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 rot="5400000" flipH="1">
              <a:off x="67406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7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596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06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5" name="Straight Connector 18"/>
            <p:cNvCxnSpPr/>
            <p:nvPr/>
          </p:nvCxnSpPr>
          <p:spPr>
            <a:xfrm rot="16200000">
              <a:off x="6659692" y="12964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9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0"/>
            <p:cNvCxnSpPr/>
            <p:nvPr/>
          </p:nvCxnSpPr>
          <p:spPr>
            <a:xfrm rot="5400000" flipH="1">
              <a:off x="6740612" y="12954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 eaLnBrk="1" latinLnBrk="0" hangingPunct="1">
              <a:buNone/>
              <a:defRPr kumimoji="0" sz="21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eaLnBrk="1" latinLnBrk="0" hangingPunct="1">
              <a:spcBef>
                <a:spcPts val="0"/>
              </a:spcBef>
              <a:buNone/>
              <a:defRPr kumimoji="0" sz="1400">
                <a:solidFill>
                  <a:srgbClr val="FFFFFF"/>
                </a:solidFill>
              </a:defRPr>
            </a:lvl1pPr>
            <a:lvl2pPr eaLnBrk="1" latinLnBrk="0" hangingPunct="1">
              <a:defRPr kumimoji="0" sz="1200"/>
            </a:lvl2pPr>
            <a:lvl3pPr eaLnBrk="1" latinLnBrk="0" hangingPunct="1">
              <a:defRPr kumimoji="0" sz="1000"/>
            </a:lvl3pPr>
            <a:lvl4pPr eaLnBrk="1" latinLnBrk="0" hangingPunct="1">
              <a:defRPr kumimoji="0" sz="900"/>
            </a:lvl4pPr>
            <a:lvl5pPr eaLnBrk="1" latinLnBrk="0" hangingPunct="1">
              <a:defRPr kumimoji="0"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6199CE-8803-D543-BFD8-79E4634B38F0}" type="datetime1">
              <a:rPr lang="en-GB"/>
              <a:pPr/>
              <a:t>20/3/12</a:t>
            </a:fld>
            <a:endParaRPr lang="en-GB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B1DD3-F27C-484A-A928-95DD5EFADF3F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hyperlink" Target="http://www.ing.iac.es/PR/archive/logos/logo_bue.gif" TargetMode="External"/><Relationship Id="rId13" Type="http://schemas.openxmlformats.org/officeDocument/2006/relationships/image" Target="../media/image3.png"/><Relationship Id="rId14" Type="http://schemas.openxmlformats.org/officeDocument/2006/relationships/image" Target="../media/image4.gif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772400" cy="914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dirty="0" err="1"/>
              <a:t>Clic</a:t>
            </a:r>
            <a:r>
              <a:rPr lang="en-GB" dirty="0"/>
              <a:t> </a:t>
            </a:r>
            <a:r>
              <a:rPr lang="en-GB" dirty="0" err="1"/>
              <a:t>para</a:t>
            </a:r>
            <a:r>
              <a:rPr lang="en-GB" dirty="0"/>
              <a:t> </a:t>
            </a:r>
            <a:r>
              <a:rPr lang="en-GB" dirty="0" err="1"/>
              <a:t>editar</a:t>
            </a:r>
            <a:r>
              <a:rPr lang="en-GB" dirty="0"/>
              <a:t> </a:t>
            </a:r>
            <a:r>
              <a:rPr lang="en-GB" dirty="0" err="1"/>
              <a:t>título</a:t>
            </a:r>
            <a:endParaRPr lang="en-GB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981200"/>
            <a:ext cx="777240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</a:t>
            </a:r>
            <a:r>
              <a:rPr lang="en-GB" dirty="0" err="1"/>
              <a:t>para</a:t>
            </a:r>
            <a:r>
              <a:rPr lang="en-GB" dirty="0"/>
              <a:t> </a:t>
            </a:r>
            <a:r>
              <a:rPr lang="en-GB" dirty="0" err="1"/>
              <a:t>modificar</a:t>
            </a:r>
            <a:r>
              <a:rPr lang="en-GB" dirty="0"/>
              <a:t> el </a:t>
            </a:r>
            <a:r>
              <a:rPr lang="en-GB" dirty="0" err="1"/>
              <a:t>estilo</a:t>
            </a:r>
            <a:r>
              <a:rPr lang="en-GB" dirty="0"/>
              <a:t> de </a:t>
            </a:r>
            <a:r>
              <a:rPr lang="en-GB" dirty="0" err="1"/>
              <a:t>texto</a:t>
            </a:r>
            <a:r>
              <a:rPr lang="en-GB" dirty="0"/>
              <a:t> del </a:t>
            </a:r>
            <a:r>
              <a:rPr lang="en-GB" dirty="0" err="1"/>
              <a:t>patrón</a:t>
            </a:r>
            <a:endParaRPr lang="en-GB" dirty="0"/>
          </a:p>
          <a:p>
            <a:pPr lvl="1"/>
            <a:r>
              <a:rPr lang="en-GB" dirty="0"/>
              <a:t>Segundo </a:t>
            </a:r>
            <a:r>
              <a:rPr lang="en-GB" dirty="0" err="1"/>
              <a:t>nivel</a:t>
            </a:r>
            <a:endParaRPr lang="en-GB" dirty="0"/>
          </a:p>
          <a:p>
            <a:pPr lvl="2"/>
            <a:r>
              <a:rPr lang="en-GB" dirty="0" err="1"/>
              <a:t>Tercer</a:t>
            </a:r>
            <a:r>
              <a:rPr lang="en-GB" dirty="0"/>
              <a:t> </a:t>
            </a:r>
            <a:r>
              <a:rPr lang="en-GB" dirty="0" err="1"/>
              <a:t>nivel</a:t>
            </a:r>
            <a:endParaRPr lang="en-GB" dirty="0"/>
          </a:p>
          <a:p>
            <a:pPr lvl="3"/>
            <a:r>
              <a:rPr lang="en-GB" dirty="0"/>
              <a:t>Cuarto </a:t>
            </a:r>
            <a:r>
              <a:rPr lang="en-GB" dirty="0" err="1"/>
              <a:t>nivel</a:t>
            </a:r>
            <a:endParaRPr lang="en-GB" dirty="0"/>
          </a:p>
          <a:p>
            <a:pPr lvl="4"/>
            <a:r>
              <a:rPr lang="en-GB" dirty="0" err="1"/>
              <a:t>Quinto</a:t>
            </a:r>
            <a:r>
              <a:rPr lang="en-GB" dirty="0"/>
              <a:t> </a:t>
            </a:r>
            <a:r>
              <a:rPr lang="en-GB" dirty="0" err="1"/>
              <a:t>nivel</a:t>
            </a:r>
            <a:endParaRPr lang="en-GB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214313" y="6416675"/>
            <a:ext cx="107156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2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1pPr>
          </a:lstStyle>
          <a:p>
            <a:fld id="{B8196214-DAE8-9A44-ABDB-071AE8A0F664}" type="datetime1">
              <a:rPr lang="en-GB"/>
              <a:pPr/>
              <a:t>22/3/12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85875" y="6416675"/>
            <a:ext cx="671512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2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1pPr>
          </a:lstStyle>
          <a:p>
            <a:endParaRPr lang="es-ES_tradn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001000" y="6416675"/>
            <a:ext cx="9286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1pPr>
          </a:lstStyle>
          <a:p>
            <a:fld id="{04CA1CCC-11FC-9040-909C-D5ACC1399A11}" type="slidenum">
              <a:rPr lang="en-GB"/>
              <a:pPr/>
              <a:t>‹Nr.›</a:t>
            </a:fld>
            <a:endParaRPr lang="en-GB"/>
          </a:p>
        </p:txBody>
      </p:sp>
      <p:pic>
        <p:nvPicPr>
          <p:cNvPr id="1031" name="Picture 13" descr="logoiac300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8305800" y="76199"/>
            <a:ext cx="695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4" descr="ING logo">
            <a:hlinkClick r:id="rId12"/>
          </p:cNvPr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0488" y="76200"/>
            <a:ext cx="823912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 descr="CAHA-Calar-Alto.gi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6800" y="152400"/>
            <a:ext cx="685800" cy="6858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90232" y="50800"/>
            <a:ext cx="1039368" cy="787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5" r:id="rId5"/>
    <p:sldLayoutId id="2147483711" r:id="rId6"/>
    <p:sldLayoutId id="2147483716" r:id="rId7"/>
    <p:sldLayoutId id="2147483712" r:id="rId8"/>
    <p:sldLayoutId id="2147483717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3366FF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ＭＳ Ｐゴシック" pitchFamily="-112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366FF"/>
          </a:solidFill>
          <a:latin typeface="Corbel" pitchFamily="34" charset="0"/>
          <a:ea typeface="ＭＳ Ｐゴシック" pitchFamily="-112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366FF"/>
          </a:solidFill>
          <a:latin typeface="Corbel" pitchFamily="34" charset="0"/>
          <a:ea typeface="ＭＳ Ｐゴシック" pitchFamily="-112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366FF"/>
          </a:solidFill>
          <a:latin typeface="Corbel" pitchFamily="34" charset="0"/>
          <a:ea typeface="ＭＳ Ｐゴシック" pitchFamily="-112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366FF"/>
          </a:solidFill>
          <a:latin typeface="Corbel" pitchFamily="34" charset="0"/>
          <a:ea typeface="ＭＳ Ｐゴシック" pitchFamily="-112" charset="-128"/>
          <a:cs typeface="ＭＳ Ｐゴシック" charset="-128"/>
        </a:defRPr>
      </a:lvl5pPr>
      <a:lvl6pPr marL="457200" algn="l" rtl="0" eaLnBrk="1" fontAlgn="base" latinLnBrk="0" hangingPunct="1">
        <a:spcBef>
          <a:spcPct val="0"/>
        </a:spcBef>
        <a:spcAft>
          <a:spcPct val="0"/>
        </a:spcAft>
        <a:defRPr kumimoji="0" sz="4000">
          <a:solidFill>
            <a:srgbClr val="F0E8D5"/>
          </a:solidFill>
          <a:latin typeface="Corbel" pitchFamily="34" charset="0"/>
        </a:defRPr>
      </a:lvl6pPr>
      <a:lvl7pPr marL="914400" algn="l" rtl="0" eaLnBrk="1" fontAlgn="base" latinLnBrk="0" hangingPunct="1">
        <a:spcBef>
          <a:spcPct val="0"/>
        </a:spcBef>
        <a:spcAft>
          <a:spcPct val="0"/>
        </a:spcAft>
        <a:defRPr kumimoji="0" sz="4000">
          <a:solidFill>
            <a:srgbClr val="F0E8D5"/>
          </a:solidFill>
          <a:latin typeface="Corbel" pitchFamily="34" charset="0"/>
        </a:defRPr>
      </a:lvl7pPr>
      <a:lvl8pPr marL="1371600" algn="l" rtl="0" eaLnBrk="1" fontAlgn="base" latinLnBrk="0" hangingPunct="1">
        <a:spcBef>
          <a:spcPct val="0"/>
        </a:spcBef>
        <a:spcAft>
          <a:spcPct val="0"/>
        </a:spcAft>
        <a:defRPr kumimoji="0" sz="4000">
          <a:solidFill>
            <a:srgbClr val="F0E8D5"/>
          </a:solidFill>
          <a:latin typeface="Corbel" pitchFamily="34" charset="0"/>
        </a:defRPr>
      </a:lvl8pPr>
      <a:lvl9pPr marL="1828800" algn="l" rtl="0" eaLnBrk="1" fontAlgn="base" latinLnBrk="0" hangingPunct="1">
        <a:spcBef>
          <a:spcPct val="0"/>
        </a:spcBef>
        <a:spcAft>
          <a:spcPct val="0"/>
        </a:spcAft>
        <a:defRPr kumimoji="0" sz="4000">
          <a:solidFill>
            <a:srgbClr val="F0E8D5"/>
          </a:solidFill>
          <a:latin typeface="Corbel" pitchFamily="34" charset="0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SzPct val="95000"/>
        <a:buFont typeface="Wingdings" charset="2"/>
        <a:buChar char=""/>
        <a:defRPr sz="3000" kern="1200">
          <a:solidFill>
            <a:schemeClr val="tx1"/>
          </a:solidFill>
          <a:latin typeface="+mn-lt"/>
          <a:ea typeface="ＭＳ Ｐゴシック" pitchFamily="-112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2"/>
        <a:buChar char=""/>
        <a:defRPr sz="26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charset="2"/>
        <a:buChar char="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3" charset="2"/>
        <a:buChar char=""/>
        <a:defRPr sz="22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62000" y="3962400"/>
            <a:ext cx="7772400" cy="1752600"/>
          </a:xfrm>
        </p:spPr>
        <p:txBody>
          <a:bodyPr/>
          <a:lstStyle/>
          <a:p>
            <a:pPr>
              <a:defRPr/>
            </a:pPr>
            <a:r>
              <a:rPr lang="es-ES_tradnl" sz="3200" dirty="0" err="1" smtClean="0"/>
              <a:t>Science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with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optical</a:t>
            </a:r>
            <a:r>
              <a:rPr lang="es-ES_tradnl" sz="3200" dirty="0" smtClean="0"/>
              <a:t>-</a:t>
            </a:r>
            <a:r>
              <a:rPr lang="es-ES_tradnl" sz="3200" dirty="0" err="1" smtClean="0"/>
              <a:t>infrared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telescopes</a:t>
            </a:r>
            <a:r>
              <a:rPr lang="es-ES_tradnl" sz="3200" dirty="0" smtClean="0"/>
              <a:t> at CAHA </a:t>
            </a:r>
            <a:r>
              <a:rPr lang="es-ES_tradnl" sz="3200" dirty="0" err="1" smtClean="0"/>
              <a:t>and</a:t>
            </a:r>
            <a:r>
              <a:rPr lang="es-ES_tradnl" sz="3200" dirty="0" smtClean="0"/>
              <a:t> ORM in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coming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decade</a:t>
            </a:r>
            <a:r>
              <a:rPr lang="en-US" sz="2400" cap="none" dirty="0" smtClean="0">
                <a:solidFill>
                  <a:schemeClr val="accent1"/>
                </a:solidFill>
              </a:rPr>
              <a:t/>
            </a:r>
            <a:br>
              <a:rPr lang="en-US" sz="2400" cap="none" dirty="0" smtClean="0">
                <a:solidFill>
                  <a:schemeClr val="accent1"/>
                </a:solidFill>
              </a:rPr>
            </a:br>
            <a:r>
              <a:rPr lang="en-US" sz="2000" cap="none" dirty="0" smtClean="0">
                <a:solidFill>
                  <a:schemeClr val="accent1"/>
                </a:solidFill>
              </a:rPr>
              <a:t>CDTI, Madrid</a:t>
            </a:r>
            <a:r>
              <a:rPr lang="en-US" sz="2400" cap="none" dirty="0" smtClean="0">
                <a:solidFill>
                  <a:schemeClr val="accent1"/>
                </a:solidFill>
              </a:rPr>
              <a:t>, </a:t>
            </a:r>
            <a:r>
              <a:rPr lang="en-US" sz="1800" cap="none" dirty="0" smtClean="0">
                <a:solidFill>
                  <a:schemeClr val="accent1"/>
                </a:solidFill>
              </a:rPr>
              <a:t>2012 March 22-23</a:t>
            </a:r>
            <a:endParaRPr lang="en-GB" dirty="0"/>
          </a:p>
        </p:txBody>
      </p:sp>
      <p:sp>
        <p:nvSpPr>
          <p:cNvPr id="14339" name="Rectangle 4"/>
          <p:cNvSpPr txBox="1">
            <a:spLocks/>
          </p:cNvSpPr>
          <p:nvPr/>
        </p:nvSpPr>
        <p:spPr bwMode="auto">
          <a:xfrm>
            <a:off x="914400" y="5805488"/>
            <a:ext cx="777240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74650" indent="-342900">
              <a:spcBef>
                <a:spcPts val="700"/>
              </a:spcBef>
              <a:buSzPct val="95000"/>
              <a:buFont typeface="Wingdings" charset="2"/>
              <a:buNone/>
            </a:pPr>
            <a:endParaRPr lang="es-ES_tradnl" sz="2000" dirty="0">
              <a:solidFill>
                <a:srgbClr val="77933C"/>
              </a:solidFill>
              <a:latin typeface="Corbel" charset="0"/>
            </a:endParaRPr>
          </a:p>
        </p:txBody>
      </p:sp>
      <p:pic>
        <p:nvPicPr>
          <p:cNvPr id="14340" name="Imagen 8" descr="INT_tresTelescopi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95400"/>
            <a:ext cx="346294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Marcador de fecha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2012 March 22</a:t>
            </a:r>
            <a:endParaRPr lang="es-ES_tradnl"/>
          </a:p>
        </p:txBody>
      </p:sp>
      <p:sp>
        <p:nvSpPr>
          <p:cNvPr id="14342" name="Marca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  <a:p>
            <a:endParaRPr lang="en-GB" smtClean="0"/>
          </a:p>
        </p:txBody>
      </p:sp>
      <p:sp>
        <p:nvSpPr>
          <p:cNvPr id="14343" name="Marcador de pie de página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_tradnl" smtClean="0"/>
              <a:t>RIA Workshop - Science with ORM and CAHA in the next decade</a:t>
            </a:r>
            <a:endParaRPr lang="es-ES_tradn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600" y="1295399"/>
            <a:ext cx="4064000" cy="2314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Training </a:t>
            </a:r>
            <a:r>
              <a:rPr lang="es-ES_tradnl" dirty="0" err="1" smtClean="0"/>
              <a:t>needs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2819400"/>
            <a:ext cx="7772400" cy="2667000"/>
          </a:xfrm>
        </p:spPr>
        <p:txBody>
          <a:bodyPr/>
          <a:lstStyle/>
          <a:p>
            <a:r>
              <a:rPr lang="es-ES_tradnl" dirty="0" smtClean="0"/>
              <a:t>Role </a:t>
            </a:r>
            <a:r>
              <a:rPr lang="es-ES_tradnl" dirty="0" err="1" smtClean="0"/>
              <a:t>of</a:t>
            </a:r>
            <a:r>
              <a:rPr lang="es-ES_tradnl" dirty="0" smtClean="0"/>
              <a:t> </a:t>
            </a:r>
            <a:r>
              <a:rPr lang="es-ES_tradnl" dirty="0" err="1" smtClean="0"/>
              <a:t>observatories</a:t>
            </a:r>
            <a:r>
              <a:rPr lang="es-ES_tradnl" dirty="0" smtClean="0"/>
              <a:t> in training </a:t>
            </a:r>
            <a:r>
              <a:rPr lang="es-ES_tradnl" dirty="0" err="1" smtClean="0"/>
              <a:t>next</a:t>
            </a:r>
            <a:r>
              <a:rPr lang="es-ES_tradnl" dirty="0" smtClean="0"/>
              <a:t> </a:t>
            </a:r>
            <a:r>
              <a:rPr lang="es-ES_tradnl" dirty="0" err="1" smtClean="0"/>
              <a:t>generation</a:t>
            </a:r>
            <a:r>
              <a:rPr lang="es-ES_tradnl" dirty="0" smtClean="0"/>
              <a:t> </a:t>
            </a:r>
            <a:r>
              <a:rPr lang="es-ES_tradnl" dirty="0" err="1" smtClean="0"/>
              <a:t>of</a:t>
            </a:r>
            <a:r>
              <a:rPr lang="es-ES_tradnl" dirty="0" smtClean="0"/>
              <a:t> </a:t>
            </a:r>
            <a:r>
              <a:rPr lang="es-ES_tradnl" dirty="0" err="1" smtClean="0"/>
              <a:t>astronomers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  <a:t>We are here to hear …</a:t>
            </a:r>
            <a:endParaRPr lang="en-GB" dirty="0" smtClean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-128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1828800"/>
          </a:xfrm>
        </p:spPr>
        <p:txBody>
          <a:bodyPr>
            <a:normAutofit fontScale="92500"/>
          </a:bodyPr>
          <a:lstStyle/>
          <a:p>
            <a:pPr algn="ctr">
              <a:lnSpc>
                <a:spcPct val="90000"/>
              </a:lnSpc>
              <a:buFont typeface="Wingdings" charset="2"/>
              <a:buNone/>
            </a:pPr>
            <a:r>
              <a:rPr lang="en-GB" sz="115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  <a:t>YOUR views</a:t>
            </a:r>
            <a:endParaRPr lang="en-GB" b="1" dirty="0" smtClean="0"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-128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14400" y="3124200"/>
            <a:ext cx="7772400" cy="914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As derived from your plans/aspirations</a:t>
            </a:r>
            <a:endParaRPr kumimoji="0" lang="en-GB" sz="4000" b="0" i="0" u="none" strike="noStrike" kern="1200" cap="none" spc="-150" normalizeH="0" baseline="0" noProof="0" dirty="0" smtClean="0">
              <a:ln>
                <a:noFill/>
              </a:ln>
              <a:solidFill>
                <a:srgbClr val="3366FF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9600" y="3962400"/>
            <a:ext cx="7772400" cy="2438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Previous ING workshop with this topic</a:t>
            </a:r>
          </a:p>
          <a:p>
            <a:pPr lvl="2" eaLnBrk="0" hangingPunct="0">
              <a:buFont typeface="Arial"/>
              <a:buChar char="•"/>
            </a:pPr>
            <a:r>
              <a:rPr lang="en-US" sz="3200" b="1" spc="-15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-128"/>
                <a:cs typeface="ＭＳ Ｐゴシック" charset="-128"/>
              </a:rPr>
              <a:t>2010 March, London</a:t>
            </a:r>
            <a:r>
              <a:rPr lang="en-US" sz="3200" spc="-15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-128"/>
                <a:cs typeface="ＭＳ Ｐゴシック" charset="-128"/>
              </a:rPr>
              <a:t>	</a:t>
            </a:r>
          </a:p>
          <a:p>
            <a:pPr eaLnBrk="0" hangingPunct="0">
              <a:buFont typeface="Arial"/>
              <a:buChar char="•"/>
            </a:pPr>
            <a:r>
              <a:rPr lang="en-US" sz="3200" spc="-15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-128"/>
                <a:cs typeface="ＭＳ Ｐゴシック" charset="-128"/>
              </a:rPr>
              <a:t>Today, centered on Spanish astronomy</a:t>
            </a:r>
          </a:p>
          <a:p>
            <a:pPr lvl="2" eaLnBrk="0" hangingPunct="0">
              <a:buFont typeface="Arial"/>
              <a:buChar char="•"/>
            </a:pPr>
            <a:r>
              <a:rPr lang="en-US" sz="3200" spc="-15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-128"/>
                <a:cs typeface="ＭＳ Ｐゴシック" charset="-128"/>
              </a:rPr>
              <a:t>Together with CAHA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Sessions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613" indent="-514350">
              <a:buFont typeface="+mj-lt"/>
              <a:buAutoNum type="arabicPeriod" startAt="4"/>
            </a:pPr>
            <a:r>
              <a:rPr lang="es-ES_tradnl" dirty="0" err="1" smtClean="0"/>
              <a:t>Infrastructure</a:t>
            </a:r>
            <a:r>
              <a:rPr lang="es-ES_tradnl" dirty="0" smtClean="0"/>
              <a:t> </a:t>
            </a:r>
            <a:r>
              <a:rPr lang="es-ES_tradnl" dirty="0" err="1" smtClean="0"/>
              <a:t>Summaries</a:t>
            </a:r>
            <a:endParaRPr lang="es-ES_tradnl" dirty="0" smtClean="0"/>
          </a:p>
          <a:p>
            <a:pPr marL="582613" indent="-514350">
              <a:buFont typeface="+mj-lt"/>
              <a:buAutoNum type="arabicPeriod" startAt="4"/>
            </a:pPr>
            <a:r>
              <a:rPr lang="es-ES_tradnl" dirty="0" err="1" smtClean="0"/>
              <a:t>Science</a:t>
            </a:r>
            <a:r>
              <a:rPr lang="es-ES_tradnl" dirty="0" smtClean="0"/>
              <a:t> </a:t>
            </a:r>
            <a:r>
              <a:rPr lang="es-ES_tradnl" dirty="0" err="1" smtClean="0"/>
              <a:t>themes</a:t>
            </a:r>
            <a:endParaRPr lang="es-ES_tradnl" dirty="0" smtClean="0"/>
          </a:p>
          <a:p>
            <a:pPr marL="582613" indent="-514350">
              <a:buFont typeface="+mj-lt"/>
              <a:buAutoNum type="arabicPeriod" startAt="4"/>
            </a:pPr>
            <a:r>
              <a:rPr lang="es-ES_tradnl" dirty="0" err="1" smtClean="0"/>
              <a:t>New</a:t>
            </a:r>
            <a:r>
              <a:rPr lang="es-ES_tradnl" dirty="0" smtClean="0"/>
              <a:t> </a:t>
            </a:r>
            <a:r>
              <a:rPr lang="es-ES_tradnl" dirty="0" err="1" smtClean="0"/>
              <a:t>instruments</a:t>
            </a:r>
            <a:endParaRPr lang="es-ES_tradnl" dirty="0" smtClean="0"/>
          </a:p>
          <a:p>
            <a:pPr marL="582613" indent="-514350">
              <a:buFont typeface="+mj-lt"/>
              <a:buAutoNum type="arabicPeriod" startAt="4"/>
            </a:pPr>
            <a:r>
              <a:rPr lang="es-ES_tradnl" dirty="0" err="1" smtClean="0"/>
              <a:t>Large</a:t>
            </a:r>
            <a:r>
              <a:rPr lang="es-ES_tradnl" dirty="0" smtClean="0"/>
              <a:t> </a:t>
            </a:r>
            <a:r>
              <a:rPr lang="es-ES_tradnl" dirty="0" err="1" smtClean="0"/>
              <a:t>programmes</a:t>
            </a:r>
            <a:endParaRPr lang="es-ES_tradnl" dirty="0" smtClean="0"/>
          </a:p>
          <a:p>
            <a:pPr marL="582613" indent="-514350">
              <a:buFont typeface="+mj-lt"/>
              <a:buAutoNum type="arabicPeriod" startAt="4"/>
            </a:pPr>
            <a:r>
              <a:rPr lang="es-ES_tradnl" dirty="0" err="1" smtClean="0"/>
              <a:t>Observatory</a:t>
            </a:r>
            <a:r>
              <a:rPr lang="es-ES_tradnl" dirty="0" smtClean="0"/>
              <a:t> </a:t>
            </a:r>
            <a:r>
              <a:rPr lang="es-ES_tradnl" dirty="0" err="1" smtClean="0"/>
              <a:t>operations</a:t>
            </a:r>
            <a:r>
              <a:rPr lang="es-ES_tradnl" dirty="0" smtClean="0"/>
              <a:t>, time </a:t>
            </a:r>
            <a:r>
              <a:rPr lang="es-ES_tradnl" dirty="0" err="1" smtClean="0"/>
              <a:t>assignment</a:t>
            </a:r>
            <a:endParaRPr lang="es-ES_tradnl" dirty="0" smtClean="0"/>
          </a:p>
          <a:p>
            <a:pPr marL="582613" indent="-514350">
              <a:buFont typeface="+mj-lt"/>
              <a:buAutoNum type="arabicPeriod" startAt="4"/>
            </a:pPr>
            <a:r>
              <a:rPr lang="es-ES_tradnl" dirty="0" err="1" smtClean="0"/>
              <a:t>Discussion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Gracias …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4375150"/>
          </a:xfrm>
        </p:spPr>
        <p:txBody>
          <a:bodyPr/>
          <a:lstStyle/>
          <a:p>
            <a:r>
              <a:rPr lang="es-ES_tradnl" dirty="0" smtClean="0"/>
              <a:t>SOC de esta reuni</a:t>
            </a:r>
            <a:r>
              <a:rPr lang="es-ES_tradnl" dirty="0" smtClean="0"/>
              <a:t>ón por apoyar la propuesta</a:t>
            </a:r>
          </a:p>
          <a:p>
            <a:endParaRPr lang="es-ES_tradnl" dirty="0" smtClean="0"/>
          </a:p>
          <a:p>
            <a:r>
              <a:rPr lang="es-ES_tradnl" dirty="0" smtClean="0"/>
              <a:t>RIA por aprobar y financiar la propuesta </a:t>
            </a:r>
          </a:p>
          <a:p>
            <a:endParaRPr lang="es-ES_tradnl" dirty="0" smtClean="0"/>
          </a:p>
          <a:p>
            <a:r>
              <a:rPr lang="es-ES_tradnl" dirty="0" smtClean="0"/>
              <a:t>Pilar Román, CDTI por su interés en tener a los astrónomos aquí</a:t>
            </a:r>
          </a:p>
          <a:p>
            <a:endParaRPr lang="es-ES_tradnl" dirty="0" smtClean="0"/>
          </a:p>
          <a:p>
            <a:pPr algn="ctr">
              <a:buNone/>
            </a:pPr>
            <a:r>
              <a:rPr lang="es-ES_tradnl" dirty="0" smtClean="0"/>
              <a:t>A ESTHER CALLE POR SU PACIENCIA CON NOSOTROS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err="1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  <a:t>Welcome</a:t>
            </a:r>
            <a:endParaRPr lang="es-ES_tradnl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-128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dirty="0" err="1" smtClean="0">
                <a:ea typeface="ＭＳ Ｐゴシック" charset="-128"/>
              </a:rPr>
              <a:t>Mid</a:t>
            </a:r>
            <a:r>
              <a:rPr lang="es-ES_tradnl" dirty="0" smtClean="0">
                <a:ea typeface="ＭＳ Ｐゴシック" charset="-128"/>
              </a:rPr>
              <a:t>-</a:t>
            </a:r>
            <a:r>
              <a:rPr lang="es-ES_tradnl" dirty="0" err="1" smtClean="0">
                <a:ea typeface="ＭＳ Ｐゴシック" charset="-128"/>
              </a:rPr>
              <a:t>size</a:t>
            </a:r>
            <a:r>
              <a:rPr lang="es-ES_tradnl" dirty="0" smtClean="0">
                <a:ea typeface="ＭＳ Ｐゴシック" charset="-128"/>
              </a:rPr>
              <a:t> </a:t>
            </a:r>
            <a:r>
              <a:rPr lang="es-ES_tradnl" dirty="0" err="1" smtClean="0">
                <a:ea typeface="ＭＳ Ｐゴシック" charset="-128"/>
              </a:rPr>
              <a:t>telescopes</a:t>
            </a:r>
            <a:r>
              <a:rPr lang="es-ES_tradnl" dirty="0" smtClean="0">
                <a:ea typeface="ＭＳ Ｐゴシック" charset="-128"/>
              </a:rPr>
              <a:t> (2-4 </a:t>
            </a:r>
            <a:r>
              <a:rPr lang="es-ES_tradnl" dirty="0" err="1" smtClean="0">
                <a:ea typeface="ＭＳ Ｐゴシック" charset="-128"/>
              </a:rPr>
              <a:t>m</a:t>
            </a:r>
            <a:r>
              <a:rPr lang="es-ES_tradnl" dirty="0" smtClean="0">
                <a:ea typeface="ＭＳ Ｐゴシック" charset="-128"/>
              </a:rPr>
              <a:t>) are </a:t>
            </a:r>
            <a:r>
              <a:rPr lang="es-ES_tradnl" dirty="0" err="1" smtClean="0">
                <a:ea typeface="ＭＳ Ｐゴシック" charset="-128"/>
              </a:rPr>
              <a:t>going</a:t>
            </a:r>
            <a:r>
              <a:rPr lang="es-ES_tradnl" dirty="0" smtClean="0">
                <a:ea typeface="ＭＳ Ｐゴシック" charset="-128"/>
              </a:rPr>
              <a:t> </a:t>
            </a:r>
            <a:r>
              <a:rPr lang="es-ES_tradnl" dirty="0" err="1" smtClean="0">
                <a:ea typeface="ＭＳ Ｐゴシック" charset="-128"/>
              </a:rPr>
              <a:t>through</a:t>
            </a:r>
            <a:r>
              <a:rPr lang="es-ES_tradnl" dirty="0" smtClean="0">
                <a:ea typeface="ＭＳ Ｐゴシック" charset="-128"/>
              </a:rPr>
              <a:t> </a:t>
            </a:r>
            <a:r>
              <a:rPr lang="es-ES_tradnl" dirty="0" err="1" smtClean="0">
                <a:ea typeface="ＭＳ Ｐゴシック" charset="-128"/>
              </a:rPr>
              <a:t>redefinition</a:t>
            </a:r>
            <a:r>
              <a:rPr lang="es-ES_tradnl" dirty="0" smtClean="0">
                <a:ea typeface="ＭＳ Ｐゴシック" charset="-128"/>
              </a:rPr>
              <a:t> </a:t>
            </a:r>
            <a:r>
              <a:rPr lang="es-ES_tradnl" dirty="0" err="1" smtClean="0">
                <a:ea typeface="ＭＳ Ｐゴシック" charset="-128"/>
              </a:rPr>
              <a:t>of</a:t>
            </a:r>
            <a:r>
              <a:rPr lang="es-ES_tradnl" dirty="0" smtClean="0">
                <a:ea typeface="ＭＳ Ｐゴシック" charset="-128"/>
              </a:rPr>
              <a:t> </a:t>
            </a:r>
            <a:r>
              <a:rPr lang="es-ES_tradnl" dirty="0" err="1" smtClean="0">
                <a:ea typeface="ＭＳ Ｐゴシック" charset="-128"/>
              </a:rPr>
              <a:t>their</a:t>
            </a:r>
            <a:r>
              <a:rPr lang="es-ES_tradnl" dirty="0" smtClean="0">
                <a:ea typeface="ＭＳ Ｐゴシック" charset="-128"/>
              </a:rPr>
              <a:t> role</a:t>
            </a:r>
          </a:p>
          <a:p>
            <a:pPr eaLnBrk="1" hangingPunct="1"/>
            <a:r>
              <a:rPr lang="es-ES_tradnl" dirty="0" err="1" smtClean="0">
                <a:ea typeface="ＭＳ Ｐゴシック" charset="-128"/>
              </a:rPr>
              <a:t>Multi</a:t>
            </a:r>
            <a:r>
              <a:rPr lang="es-ES_tradnl" dirty="0" smtClean="0">
                <a:ea typeface="ＭＳ Ｐゴシック" charset="-128"/>
              </a:rPr>
              <a:t>-</a:t>
            </a:r>
            <a:r>
              <a:rPr lang="es-ES_tradnl" dirty="0" err="1" smtClean="0">
                <a:ea typeface="ＭＳ Ｐゴシック" charset="-128"/>
              </a:rPr>
              <a:t>faceted</a:t>
            </a:r>
            <a:r>
              <a:rPr lang="es-ES_tradnl" dirty="0" smtClean="0">
                <a:ea typeface="ＭＳ Ｐゴシック" charset="-128"/>
              </a:rPr>
              <a:t> </a:t>
            </a:r>
            <a:r>
              <a:rPr lang="es-ES_tradnl" dirty="0" err="1" smtClean="0">
                <a:ea typeface="ＭＳ Ｐゴシック" charset="-128"/>
              </a:rPr>
              <a:t>process</a:t>
            </a:r>
            <a:endParaRPr lang="es-ES_tradnl" dirty="0" smtClean="0">
              <a:ea typeface="ＭＳ Ｐゴシック" charset="-128"/>
            </a:endParaRPr>
          </a:p>
          <a:p>
            <a:pPr lvl="2" eaLnBrk="1" hangingPunct="1"/>
            <a:r>
              <a:rPr lang="es-ES_tradnl" dirty="0" err="1" smtClean="0">
                <a:ea typeface="ＭＳ Ｐゴシック" charset="-128"/>
              </a:rPr>
              <a:t>Funding</a:t>
            </a:r>
            <a:r>
              <a:rPr lang="es-ES_tradnl" dirty="0" smtClean="0">
                <a:ea typeface="ＭＳ Ｐゴシック" charset="-128"/>
              </a:rPr>
              <a:t> Agencies…</a:t>
            </a:r>
          </a:p>
          <a:p>
            <a:pPr lvl="2" eaLnBrk="1" hangingPunct="1"/>
            <a:r>
              <a:rPr lang="es-ES_tradnl" dirty="0" err="1" smtClean="0">
                <a:ea typeface="ＭＳ Ｐゴシック" charset="-128"/>
              </a:rPr>
              <a:t>Telescope</a:t>
            </a:r>
            <a:r>
              <a:rPr lang="es-ES_tradnl" dirty="0" smtClean="0">
                <a:ea typeface="ＭＳ Ｐゴシック" charset="-128"/>
              </a:rPr>
              <a:t> </a:t>
            </a:r>
            <a:r>
              <a:rPr lang="es-ES_tradnl" dirty="0" err="1" smtClean="0">
                <a:ea typeface="ＭＳ Ｐゴシック" charset="-128"/>
              </a:rPr>
              <a:t>directors</a:t>
            </a:r>
            <a:r>
              <a:rPr lang="es-ES_tradnl" dirty="0" smtClean="0">
                <a:ea typeface="ＭＳ Ｐゴシック" charset="-128"/>
              </a:rPr>
              <a:t>…</a:t>
            </a:r>
          </a:p>
          <a:p>
            <a:pPr lvl="2" eaLnBrk="1" hangingPunct="1"/>
            <a:r>
              <a:rPr lang="es-ES_tradnl" dirty="0" err="1" smtClean="0">
                <a:ea typeface="ＭＳ Ｐゴシック" charset="-128"/>
              </a:rPr>
              <a:t>Expert</a:t>
            </a:r>
            <a:r>
              <a:rPr lang="es-ES_tradnl" dirty="0" smtClean="0">
                <a:ea typeface="ＭＳ Ｐゴシック" charset="-128"/>
              </a:rPr>
              <a:t> </a:t>
            </a:r>
            <a:r>
              <a:rPr lang="es-ES_tradnl" dirty="0" err="1" smtClean="0">
                <a:ea typeface="ＭＳ Ｐゴシック" charset="-128"/>
              </a:rPr>
              <a:t>panels</a:t>
            </a:r>
            <a:r>
              <a:rPr lang="es-ES_tradnl" dirty="0" smtClean="0">
                <a:ea typeface="ＭＳ Ｐゴシック" charset="-128"/>
              </a:rPr>
              <a:t>… (</a:t>
            </a:r>
            <a:r>
              <a:rPr lang="es-ES_tradnl" dirty="0" err="1" smtClean="0">
                <a:ea typeface="ＭＳ Ｐゴシック" charset="-128"/>
              </a:rPr>
              <a:t>eg</a:t>
            </a:r>
            <a:r>
              <a:rPr lang="es-ES_tradnl" dirty="0" smtClean="0">
                <a:ea typeface="ＭＳ Ｐゴシック" charset="-128"/>
              </a:rPr>
              <a:t> ETSRC 2010)</a:t>
            </a:r>
          </a:p>
          <a:p>
            <a:pPr eaLnBrk="1" hangingPunct="1">
              <a:buNone/>
            </a:pPr>
            <a:endParaRPr lang="es-ES_tradnl" dirty="0" smtClean="0">
              <a:ea typeface="ＭＳ Ｐゴシック" charset="-128"/>
            </a:endParaRPr>
          </a:p>
          <a:p>
            <a:pPr lvl="2" eaLnBrk="1" hangingPunct="1"/>
            <a:r>
              <a:rPr lang="es-ES_tradnl" dirty="0" err="1" smtClean="0">
                <a:ea typeface="ＭＳ Ｐゴシック" charset="-128"/>
              </a:rPr>
              <a:t>N</a:t>
            </a:r>
            <a:r>
              <a:rPr lang="es-ES_tradnl" dirty="0" err="1" smtClean="0">
                <a:ea typeface="ＭＳ Ｐゴシック" charset="-128"/>
              </a:rPr>
              <a:t>ational</a:t>
            </a:r>
            <a:r>
              <a:rPr lang="es-ES_tradnl" dirty="0" smtClean="0">
                <a:ea typeface="ＭＳ Ｐゴシック" charset="-128"/>
              </a:rPr>
              <a:t>, </a:t>
            </a:r>
            <a:r>
              <a:rPr lang="es-ES_tradnl" dirty="0" err="1" smtClean="0">
                <a:ea typeface="ＭＳ Ｐゴシック" charset="-128"/>
              </a:rPr>
              <a:t>international</a:t>
            </a:r>
            <a:r>
              <a:rPr lang="es-ES_tradnl" dirty="0" smtClean="0">
                <a:ea typeface="ＭＳ Ｐゴシック" charset="-128"/>
              </a:rPr>
              <a:t> </a:t>
            </a:r>
            <a:r>
              <a:rPr lang="es-ES_tradnl" dirty="0" err="1" smtClean="0">
                <a:ea typeface="ＭＳ Ｐゴシック" charset="-128"/>
              </a:rPr>
              <a:t>priorities</a:t>
            </a:r>
            <a:endParaRPr lang="es-ES_tradnl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  <a:t>We need to hear from …</a:t>
            </a:r>
            <a:endParaRPr lang="en-GB" dirty="0" smtClean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-128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1752600"/>
            <a:ext cx="7772400" cy="18288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charset="2"/>
              <a:buNone/>
            </a:pPr>
            <a:r>
              <a:rPr lang="en-GB" sz="115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  <a:t>YOU</a:t>
            </a:r>
            <a:endParaRPr lang="en-GB" b="1" dirty="0" smtClean="0"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-128"/>
            </a:endParaRPr>
          </a:p>
        </p:txBody>
      </p:sp>
      <p:grpSp>
        <p:nvGrpSpPr>
          <p:cNvPr id="4" name="Agrupar 6"/>
          <p:cNvGrpSpPr>
            <a:grpSpLocks/>
          </p:cNvGrpSpPr>
          <p:nvPr/>
        </p:nvGrpSpPr>
        <p:grpSpPr bwMode="auto">
          <a:xfrm>
            <a:off x="609600" y="3886200"/>
            <a:ext cx="8229600" cy="2743200"/>
            <a:chOff x="609600" y="3886200"/>
            <a:chExt cx="8229600" cy="2743200"/>
          </a:xfrm>
        </p:grpSpPr>
        <p:sp>
          <p:nvSpPr>
            <p:cNvPr id="6" name="Rectángulo 5"/>
            <p:cNvSpPr/>
            <p:nvPr/>
          </p:nvSpPr>
          <p:spPr>
            <a:xfrm>
              <a:off x="609600" y="3886200"/>
              <a:ext cx="8229600" cy="2667000"/>
            </a:xfrm>
            <a:prstGeom prst="rect">
              <a:avLst/>
            </a:prstGeom>
            <a:ln w="0" cap="rnd">
              <a:solidFill>
                <a:schemeClr val="accent1">
                  <a:shade val="48000"/>
                  <a:satMod val="11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s-ES_tradnl">
                <a:solidFill>
                  <a:srgbClr val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" name="Marcador de contenido 2"/>
            <p:cNvSpPr txBox="1">
              <a:spLocks/>
            </p:cNvSpPr>
            <p:nvPr/>
          </p:nvSpPr>
          <p:spPr bwMode="auto">
            <a:xfrm>
              <a:off x="838200" y="4267200"/>
              <a:ext cx="77724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411163" indent="-342900" eaLnBrk="0" hangingPunct="0">
                <a:spcBef>
                  <a:spcPts val="700"/>
                </a:spcBef>
                <a:spcAft>
                  <a:spcPts val="600"/>
                </a:spcAft>
                <a:buSzPct val="95000"/>
                <a:buFont typeface="Wingdings" charset="2"/>
                <a:buChar char=""/>
              </a:pPr>
              <a:r>
                <a:rPr lang="en-GB" sz="2900" dirty="0" smtClean="0">
                  <a:solidFill>
                    <a:srgbClr val="953735"/>
                  </a:solidFill>
                  <a:latin typeface="Corbel" charset="0"/>
                  <a:ea typeface="ＭＳ Ｐゴシック" charset="-128"/>
                  <a:cs typeface="ＭＳ Ｐゴシック" charset="-128"/>
                </a:rPr>
                <a:t>Telescopes to </a:t>
              </a:r>
              <a:r>
                <a:rPr lang="en-GB" sz="2900" dirty="0">
                  <a:solidFill>
                    <a:srgbClr val="953735"/>
                  </a:solidFill>
                  <a:latin typeface="Corbel" charset="0"/>
                  <a:ea typeface="ＭＳ Ｐゴシック" charset="-128"/>
                  <a:cs typeface="ＭＳ Ｐゴシック" charset="-128"/>
                </a:rPr>
                <a:t>continue </a:t>
              </a:r>
              <a:r>
                <a:rPr lang="en-GB" sz="2900" b="1" i="1" dirty="0">
                  <a:solidFill>
                    <a:srgbClr val="953735"/>
                  </a:solidFill>
                  <a:latin typeface="Corbel" charset="0"/>
                  <a:ea typeface="ＭＳ Ｐゴシック" charset="-128"/>
                  <a:cs typeface="ＭＳ Ｐゴシック" charset="-128"/>
                </a:rPr>
                <a:t>only if </a:t>
              </a:r>
              <a:r>
                <a:rPr lang="en-GB" sz="2900" dirty="0">
                  <a:solidFill>
                    <a:srgbClr val="953735"/>
                  </a:solidFill>
                  <a:latin typeface="Corbel" charset="0"/>
                  <a:ea typeface="ＭＳ Ｐゴシック" charset="-128"/>
                  <a:cs typeface="ＭＳ Ｐゴシック" charset="-128"/>
                </a:rPr>
                <a:t>users say/show they need</a:t>
              </a:r>
              <a:r>
                <a:rPr lang="en-GB" sz="2900" dirty="0" smtClean="0">
                  <a:solidFill>
                    <a:srgbClr val="953735"/>
                  </a:solidFill>
                  <a:latin typeface="Corbel" charset="0"/>
                  <a:ea typeface="ＭＳ Ｐゴシック" charset="-128"/>
                  <a:cs typeface="ＭＳ Ｐゴシック" charset="-128"/>
                </a:rPr>
                <a:t> them</a:t>
              </a:r>
            </a:p>
            <a:p>
              <a:pPr marL="411163" indent="-342900" eaLnBrk="0" hangingPunct="0">
                <a:spcBef>
                  <a:spcPts val="700"/>
                </a:spcBef>
                <a:spcAft>
                  <a:spcPts val="600"/>
                </a:spcAft>
                <a:buSzPct val="95000"/>
                <a:buFont typeface="Wingdings" charset="2"/>
                <a:buChar char=""/>
              </a:pPr>
              <a:r>
                <a:rPr lang="en-GB" sz="2900" b="1" i="1" dirty="0">
                  <a:solidFill>
                    <a:srgbClr val="953735"/>
                  </a:solidFill>
                  <a:latin typeface="Corbel" charset="0"/>
                  <a:ea typeface="ＭＳ Ｐゴシック" charset="-128"/>
                  <a:cs typeface="ＭＳ Ｐゴシック" charset="-128"/>
                </a:rPr>
                <a:t>Direct input </a:t>
              </a:r>
              <a:r>
                <a:rPr lang="en-GB" sz="2900" dirty="0">
                  <a:solidFill>
                    <a:srgbClr val="953735"/>
                  </a:solidFill>
                  <a:latin typeface="Corbel" charset="0"/>
                  <a:ea typeface="ＭＳ Ｐゴシック" charset="-128"/>
                  <a:cs typeface="ＭＳ Ｐゴシック" charset="-128"/>
                </a:rPr>
                <a:t>from users on instrument priorities, modes of operation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172200" cy="914400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  <a:t>Instrumentation</a:t>
            </a:r>
          </a:p>
        </p:txBody>
      </p:sp>
      <p:sp>
        <p:nvSpPr>
          <p:cNvPr id="18435" name="Marcador de contenido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3581400"/>
          </a:xfrm>
        </p:spPr>
        <p:txBody>
          <a:bodyPr/>
          <a:lstStyle/>
          <a:p>
            <a:r>
              <a:rPr lang="en-GB" dirty="0" smtClean="0">
                <a:ea typeface="ＭＳ Ｐゴシック" charset="-128"/>
              </a:rPr>
              <a:t>What </a:t>
            </a:r>
            <a:r>
              <a:rPr lang="en-GB" dirty="0" smtClean="0">
                <a:solidFill>
                  <a:schemeClr val="accent2"/>
                </a:solidFill>
                <a:ea typeface="ＭＳ Ｐゴシック" charset="-128"/>
              </a:rPr>
              <a:t>current instruments </a:t>
            </a:r>
            <a:r>
              <a:rPr lang="en-GB" dirty="0" smtClean="0">
                <a:ea typeface="ＭＳ Ｐゴシック" charset="-128"/>
              </a:rPr>
              <a:t>are most useful for your science</a:t>
            </a:r>
          </a:p>
          <a:p>
            <a:r>
              <a:rPr lang="en-GB" dirty="0" smtClean="0">
                <a:ea typeface="ＭＳ Ｐゴシック" charset="-128"/>
              </a:rPr>
              <a:t>Is </a:t>
            </a:r>
            <a:r>
              <a:rPr lang="en-GB" dirty="0" smtClean="0">
                <a:solidFill>
                  <a:srgbClr val="C0504D"/>
                </a:solidFill>
                <a:ea typeface="ＭＳ Ｐゴシック" charset="-128"/>
              </a:rPr>
              <a:t>new instrumentation </a:t>
            </a:r>
            <a:r>
              <a:rPr lang="en-GB" dirty="0" smtClean="0">
                <a:ea typeface="ＭＳ Ｐゴシック" charset="-128"/>
              </a:rPr>
              <a:t>needed</a:t>
            </a:r>
            <a:endParaRPr lang="en-GB" dirty="0" smtClean="0">
              <a:ea typeface="ＭＳ Ｐゴシック" charset="-128"/>
            </a:endParaRPr>
          </a:p>
          <a:p>
            <a:pPr lvl="1"/>
            <a:r>
              <a:rPr lang="en-GB" dirty="0" smtClean="0">
                <a:ea typeface="ＭＳ Ｐゴシック" charset="-128"/>
              </a:rPr>
              <a:t>Wide field </a:t>
            </a:r>
            <a:r>
              <a:rPr lang="en-GB" dirty="0" err="1" smtClean="0">
                <a:ea typeface="ＭＳ Ｐゴシック" charset="-128"/>
              </a:rPr>
              <a:t>vs</a:t>
            </a:r>
            <a:r>
              <a:rPr lang="en-GB" dirty="0" smtClean="0">
                <a:ea typeface="ＭＳ Ｐゴシック" charset="-128"/>
              </a:rPr>
              <a:t> high spatial resolution</a:t>
            </a:r>
          </a:p>
          <a:p>
            <a:pPr lvl="1"/>
            <a:r>
              <a:rPr lang="en-GB" dirty="0" smtClean="0"/>
              <a:t>Spectroscopy</a:t>
            </a:r>
            <a:r>
              <a:rPr lang="en-GB" dirty="0" smtClean="0"/>
              <a:t>? </a:t>
            </a:r>
            <a:r>
              <a:rPr lang="es-ES_tradnl" dirty="0" smtClean="0"/>
              <a:t>I</a:t>
            </a:r>
            <a:r>
              <a:rPr lang="en-GB" dirty="0" err="1" smtClean="0"/>
              <a:t>maging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Optical </a:t>
            </a:r>
            <a:r>
              <a:rPr lang="en-GB" dirty="0" err="1" smtClean="0"/>
              <a:t>vs</a:t>
            </a:r>
            <a:r>
              <a:rPr lang="en-GB" dirty="0" smtClean="0"/>
              <a:t> NIR</a:t>
            </a:r>
          </a:p>
          <a:p>
            <a:pPr lvl="1"/>
            <a:r>
              <a:rPr lang="en-GB" dirty="0" smtClean="0"/>
              <a:t>High </a:t>
            </a:r>
            <a:r>
              <a:rPr lang="en-GB" dirty="0" err="1" smtClean="0"/>
              <a:t>vs</a:t>
            </a:r>
            <a:r>
              <a:rPr lang="en-GB" dirty="0" smtClean="0"/>
              <a:t> mid spectral resolution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</a:rPr>
              <a:t>Classical observing vs survey work</a:t>
            </a:r>
          </a:p>
        </p:txBody>
      </p:sp>
      <p:sp>
        <p:nvSpPr>
          <p:cNvPr id="23555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ea typeface="ＭＳ Ｐゴシック" charset="-128"/>
              </a:rPr>
              <a:t>Now</a:t>
            </a:r>
          </a:p>
          <a:p>
            <a:pPr lvl="1"/>
            <a:r>
              <a:rPr lang="en-GB" dirty="0" smtClean="0">
                <a:ea typeface="ＭＳ Ｐゴシック" charset="-128"/>
              </a:rPr>
              <a:t>WHT </a:t>
            </a:r>
            <a:r>
              <a:rPr lang="en-GB" dirty="0" smtClean="0">
                <a:ea typeface="ＭＳ Ｐゴシック" charset="-128"/>
              </a:rPr>
              <a:t>largely classical </a:t>
            </a:r>
            <a:r>
              <a:rPr lang="en-GB" dirty="0" smtClean="0">
                <a:ea typeface="ＭＳ Ｐゴシック" charset="-128"/>
              </a:rPr>
              <a:t>observing</a:t>
            </a:r>
          </a:p>
          <a:p>
            <a:pPr lvl="1"/>
            <a:r>
              <a:rPr lang="en-GB" dirty="0" smtClean="0">
                <a:ea typeface="ＭＳ Ｐゴシック" charset="-128"/>
              </a:rPr>
              <a:t>CAHA 3.5m half-surveys</a:t>
            </a:r>
          </a:p>
          <a:p>
            <a:pPr lvl="1"/>
            <a:endParaRPr lang="en-GB" dirty="0" smtClean="0">
              <a:ea typeface="ＭＳ Ｐゴシック" charset="-128"/>
            </a:endParaRPr>
          </a:p>
          <a:p>
            <a:r>
              <a:rPr lang="en-GB" dirty="0" smtClean="0">
                <a:ea typeface="ＭＳ Ｐゴシック" charset="-128"/>
              </a:rPr>
              <a:t>Case for increasing the </a:t>
            </a:r>
            <a:r>
              <a:rPr lang="en-GB" dirty="0" smtClean="0">
                <a:ea typeface="ＭＳ Ｐゴシック" charset="-128"/>
              </a:rPr>
              <a:t>fraction of time devoted to surveys</a:t>
            </a:r>
            <a:endParaRPr lang="en-GB" dirty="0" smtClean="0">
              <a:ea typeface="ＭＳ Ｐゴシック" charset="-128"/>
            </a:endParaRPr>
          </a:p>
          <a:p>
            <a:r>
              <a:rPr lang="en-GB" dirty="0" smtClean="0">
                <a:ea typeface="ＭＳ Ｐゴシック" charset="-128"/>
              </a:rPr>
              <a:t>Case for retaining visitor mode</a:t>
            </a:r>
          </a:p>
          <a:p>
            <a:endParaRPr lang="en-GB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Exotic</a:t>
            </a:r>
            <a:r>
              <a:rPr lang="es-ES_tradnl" dirty="0" smtClean="0"/>
              <a:t> </a:t>
            </a:r>
            <a:r>
              <a:rPr lang="es-ES_tradnl" dirty="0" err="1" smtClean="0"/>
              <a:t>modes</a:t>
            </a:r>
            <a:r>
              <a:rPr lang="es-ES_tradnl" dirty="0" smtClean="0"/>
              <a:t> </a:t>
            </a:r>
            <a:r>
              <a:rPr lang="es-ES_tradnl" dirty="0" err="1" smtClean="0"/>
              <a:t>–</a:t>
            </a:r>
            <a:r>
              <a:rPr lang="es-ES_tradnl" dirty="0" smtClean="0"/>
              <a:t> </a:t>
            </a:r>
            <a:r>
              <a:rPr lang="es-ES_tradnl" dirty="0" err="1" smtClean="0"/>
              <a:t>drop</a:t>
            </a:r>
            <a:r>
              <a:rPr lang="es-ES_tradnl" dirty="0" smtClean="0"/>
              <a:t> </a:t>
            </a:r>
            <a:r>
              <a:rPr lang="es-ES_tradnl" dirty="0" err="1" smtClean="0"/>
              <a:t>them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save</a:t>
            </a:r>
            <a:r>
              <a:rPr lang="es-ES_tradnl" dirty="0" smtClean="0"/>
              <a:t> </a:t>
            </a:r>
            <a:r>
              <a:rPr lang="es-ES_tradnl" dirty="0" err="1" smtClean="0"/>
              <a:t>€€</a:t>
            </a:r>
            <a:r>
              <a:rPr lang="es-ES_tradnl" dirty="0" smtClean="0"/>
              <a:t>?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2438400"/>
            <a:ext cx="7772400" cy="3657600"/>
          </a:xfrm>
        </p:spPr>
        <p:txBody>
          <a:bodyPr/>
          <a:lstStyle/>
          <a:p>
            <a:r>
              <a:rPr lang="es-ES_tradnl" dirty="0" smtClean="0"/>
              <a:t>Polarimetry</a:t>
            </a:r>
          </a:p>
          <a:p>
            <a:r>
              <a:rPr lang="es-ES_tradnl" dirty="0" smtClean="0"/>
              <a:t>UV </a:t>
            </a:r>
            <a:r>
              <a:rPr lang="es-ES_tradnl" dirty="0" err="1" smtClean="0"/>
              <a:t>imaging</a:t>
            </a:r>
            <a:r>
              <a:rPr lang="es-ES_tradnl" dirty="0" smtClean="0"/>
              <a:t>, </a:t>
            </a:r>
            <a:r>
              <a:rPr lang="es-ES_tradnl" dirty="0" err="1" smtClean="0"/>
              <a:t>spectroscopy</a:t>
            </a:r>
            <a:endParaRPr lang="es-ES_tradnl" dirty="0" smtClean="0"/>
          </a:p>
          <a:p>
            <a:r>
              <a:rPr lang="es-ES_tradnl" dirty="0" err="1" smtClean="0"/>
              <a:t>High</a:t>
            </a:r>
            <a:r>
              <a:rPr lang="es-ES_tradnl" dirty="0" smtClean="0"/>
              <a:t> time </a:t>
            </a:r>
            <a:r>
              <a:rPr lang="es-ES_tradnl" dirty="0" err="1" smtClean="0"/>
              <a:t>resolution</a:t>
            </a:r>
            <a:endParaRPr lang="es-ES_tradnl" dirty="0" smtClean="0"/>
          </a:p>
          <a:p>
            <a:r>
              <a:rPr lang="es-ES_tradnl" dirty="0" err="1" smtClean="0"/>
              <a:t>High</a:t>
            </a:r>
            <a:r>
              <a:rPr lang="es-ES_tradnl" dirty="0" smtClean="0"/>
              <a:t> </a:t>
            </a:r>
            <a:r>
              <a:rPr lang="es-ES_tradnl" dirty="0" err="1" smtClean="0"/>
              <a:t>spatial</a:t>
            </a:r>
            <a:r>
              <a:rPr lang="es-ES_tradnl" dirty="0" smtClean="0"/>
              <a:t> </a:t>
            </a:r>
            <a:r>
              <a:rPr lang="es-ES_tradnl" dirty="0" err="1" smtClean="0"/>
              <a:t>resolution</a:t>
            </a:r>
            <a:r>
              <a:rPr lang="es-ES_tradnl" dirty="0" smtClean="0"/>
              <a:t>.  </a:t>
            </a:r>
            <a:r>
              <a:rPr lang="es-ES_tradnl" dirty="0" err="1" smtClean="0"/>
              <a:t>Adaptive</a:t>
            </a:r>
            <a:r>
              <a:rPr lang="es-ES_tradnl" dirty="0" smtClean="0"/>
              <a:t> </a:t>
            </a:r>
            <a:r>
              <a:rPr lang="es-ES_tradnl" dirty="0" err="1" smtClean="0"/>
              <a:t>optics</a:t>
            </a:r>
            <a:endParaRPr lang="es-ES_tradnl" dirty="0" smtClean="0"/>
          </a:p>
          <a:p>
            <a:pPr lvl="1"/>
            <a:r>
              <a:rPr lang="es-ES_tradnl" dirty="0" err="1" smtClean="0"/>
              <a:t>Lucky</a:t>
            </a:r>
            <a:r>
              <a:rPr lang="es-ES_tradnl" dirty="0" smtClean="0"/>
              <a:t> </a:t>
            </a:r>
            <a:r>
              <a:rPr lang="es-ES_tradnl" dirty="0" err="1" smtClean="0"/>
              <a:t>imaging</a:t>
            </a:r>
            <a:endParaRPr lang="es-ES_tradnl" dirty="0" smtClean="0"/>
          </a:p>
          <a:p>
            <a:pPr lvl="1"/>
            <a:r>
              <a:rPr lang="es-ES_tradnl" dirty="0" err="1" smtClean="0"/>
              <a:t>Speckle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Northern </a:t>
            </a:r>
            <a:r>
              <a:rPr lang="es-ES_tradnl" dirty="0" err="1" smtClean="0"/>
              <a:t>sky</a:t>
            </a:r>
            <a:r>
              <a:rPr lang="es-ES_tradnl" dirty="0" smtClean="0"/>
              <a:t> </a:t>
            </a:r>
            <a:r>
              <a:rPr lang="es-ES_tradnl" dirty="0" err="1" smtClean="0"/>
              <a:t>access</a:t>
            </a:r>
            <a:r>
              <a:rPr lang="es-ES_tradnl" dirty="0" smtClean="0"/>
              <a:t> </a:t>
            </a:r>
            <a:r>
              <a:rPr lang="es-ES_tradnl" dirty="0" err="1" smtClean="0"/>
              <a:t>–</a:t>
            </a:r>
            <a:r>
              <a:rPr lang="es-ES_tradnl" dirty="0" smtClean="0"/>
              <a:t> </a:t>
            </a:r>
            <a:r>
              <a:rPr lang="es-ES_tradnl" dirty="0" err="1" smtClean="0"/>
              <a:t>an</a:t>
            </a:r>
            <a:r>
              <a:rPr lang="es-ES_tradnl" dirty="0" smtClean="0"/>
              <a:t> </a:t>
            </a:r>
            <a:r>
              <a:rPr lang="es-ES_tradnl" dirty="0" err="1" smtClean="0"/>
              <a:t>opportunity</a:t>
            </a:r>
            <a:r>
              <a:rPr lang="es-ES_tradnl" dirty="0" smtClean="0"/>
              <a:t>?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2057400"/>
            <a:ext cx="7772400" cy="3505200"/>
          </a:xfrm>
        </p:spPr>
        <p:txBody>
          <a:bodyPr/>
          <a:lstStyle/>
          <a:p>
            <a:pPr algn="ctr">
              <a:buNone/>
            </a:pPr>
            <a:r>
              <a:rPr lang="es-ES_tradnl" dirty="0" err="1" smtClean="0">
                <a:solidFill>
                  <a:schemeClr val="accent1"/>
                </a:solidFill>
              </a:rPr>
              <a:t>Much</a:t>
            </a:r>
            <a:r>
              <a:rPr lang="es-ES_tradnl" dirty="0" smtClean="0">
                <a:solidFill>
                  <a:schemeClr val="accent1"/>
                </a:solidFill>
              </a:rPr>
              <a:t> </a:t>
            </a:r>
            <a:r>
              <a:rPr lang="es-ES_tradnl" dirty="0" err="1" smtClean="0">
                <a:solidFill>
                  <a:schemeClr val="accent1"/>
                </a:solidFill>
              </a:rPr>
              <a:t>glass</a:t>
            </a:r>
            <a:r>
              <a:rPr lang="es-ES_tradnl" dirty="0" smtClean="0">
                <a:solidFill>
                  <a:schemeClr val="accent1"/>
                </a:solidFill>
              </a:rPr>
              <a:t> in </a:t>
            </a:r>
            <a:r>
              <a:rPr lang="es-ES_tradnl" dirty="0" err="1" smtClean="0">
                <a:solidFill>
                  <a:schemeClr val="accent1"/>
                </a:solidFill>
              </a:rPr>
              <a:t>Spain</a:t>
            </a:r>
            <a:r>
              <a:rPr lang="es-ES_tradnl" dirty="0" smtClean="0"/>
              <a:t>!</a:t>
            </a:r>
          </a:p>
          <a:p>
            <a:endParaRPr lang="es-ES_tradnl" dirty="0" smtClean="0"/>
          </a:p>
          <a:p>
            <a:r>
              <a:rPr lang="es-ES_tradnl" dirty="0" err="1" smtClean="0"/>
              <a:t>Spain</a:t>
            </a:r>
            <a:r>
              <a:rPr lang="es-ES_tradnl" dirty="0" smtClean="0"/>
              <a:t> as </a:t>
            </a:r>
            <a:r>
              <a:rPr lang="es-ES_tradnl" dirty="0" err="1" smtClean="0"/>
              <a:t>leader</a:t>
            </a:r>
            <a:r>
              <a:rPr lang="es-ES_tradnl" dirty="0" smtClean="0"/>
              <a:t> </a:t>
            </a:r>
            <a:r>
              <a:rPr lang="es-ES_tradnl" dirty="0" err="1" smtClean="0"/>
              <a:t>of</a:t>
            </a:r>
            <a:r>
              <a:rPr lang="es-ES_tradnl" dirty="0" smtClean="0"/>
              <a:t> </a:t>
            </a:r>
            <a:r>
              <a:rPr lang="es-ES_tradnl" dirty="0" err="1" smtClean="0"/>
              <a:t>northern</a:t>
            </a:r>
            <a:r>
              <a:rPr lang="es-ES_tradnl" dirty="0" smtClean="0"/>
              <a:t> </a:t>
            </a:r>
            <a:r>
              <a:rPr lang="es-ES_tradnl" dirty="0" err="1" smtClean="0"/>
              <a:t>hemisphere</a:t>
            </a:r>
            <a:r>
              <a:rPr lang="es-ES_tradnl" dirty="0" smtClean="0"/>
              <a:t> </a:t>
            </a:r>
            <a:r>
              <a:rPr lang="es-ES_tradnl" dirty="0" err="1" smtClean="0"/>
              <a:t>astronomy</a:t>
            </a:r>
            <a:r>
              <a:rPr lang="es-ES_tradnl" dirty="0" smtClean="0"/>
              <a:t> in </a:t>
            </a:r>
            <a:r>
              <a:rPr lang="es-ES_tradnl" dirty="0" err="1" smtClean="0"/>
              <a:t>Europe</a:t>
            </a:r>
            <a:endParaRPr lang="es-ES_tradnl" dirty="0" smtClean="0"/>
          </a:p>
          <a:p>
            <a:pPr lvl="2"/>
            <a:r>
              <a:rPr lang="es-ES_tradnl" dirty="0" err="1" smtClean="0"/>
              <a:t>Just</a:t>
            </a:r>
            <a:r>
              <a:rPr lang="es-ES_tradnl" dirty="0" smtClean="0"/>
              <a:t> how </a:t>
            </a:r>
            <a:r>
              <a:rPr lang="es-ES_tradnl" dirty="0" err="1" smtClean="0"/>
              <a:t>important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northern</a:t>
            </a:r>
            <a:r>
              <a:rPr lang="es-ES_tradnl" dirty="0" smtClean="0"/>
              <a:t> </a:t>
            </a:r>
            <a:r>
              <a:rPr lang="es-ES_tradnl" dirty="0" err="1" smtClean="0"/>
              <a:t>sky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?</a:t>
            </a: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Data 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2590800"/>
            <a:ext cx="7772400" cy="2819400"/>
          </a:xfrm>
        </p:spPr>
        <p:txBody>
          <a:bodyPr/>
          <a:lstStyle/>
          <a:p>
            <a:r>
              <a:rPr lang="es-ES_tradnl" dirty="0" smtClean="0"/>
              <a:t>Role </a:t>
            </a:r>
            <a:r>
              <a:rPr lang="es-ES_tradnl" dirty="0" err="1" smtClean="0"/>
              <a:t>of</a:t>
            </a:r>
            <a:r>
              <a:rPr lang="es-ES_tradnl" dirty="0" smtClean="0"/>
              <a:t> </a:t>
            </a:r>
            <a:r>
              <a:rPr lang="es-ES_tradnl" dirty="0" err="1" smtClean="0"/>
              <a:t>observatories</a:t>
            </a:r>
            <a:r>
              <a:rPr lang="es-ES_tradnl" dirty="0" smtClean="0"/>
              <a:t> in </a:t>
            </a:r>
            <a:r>
              <a:rPr lang="es-ES_tradnl" dirty="0" err="1" smtClean="0"/>
              <a:t>providing</a:t>
            </a:r>
            <a:r>
              <a:rPr lang="es-ES_tradnl" dirty="0" smtClean="0"/>
              <a:t> </a:t>
            </a:r>
          </a:p>
          <a:p>
            <a:pPr lvl="2"/>
            <a:r>
              <a:rPr lang="es-ES_tradnl" dirty="0" smtClean="0"/>
              <a:t>Data </a:t>
            </a:r>
            <a:r>
              <a:rPr lang="es-ES_tradnl" dirty="0" err="1" smtClean="0"/>
              <a:t>reduction</a:t>
            </a:r>
            <a:r>
              <a:rPr lang="es-ES_tradnl" dirty="0" smtClean="0"/>
              <a:t> </a:t>
            </a:r>
            <a:r>
              <a:rPr lang="es-ES_tradnl" dirty="0" err="1" smtClean="0"/>
              <a:t>pipelines</a:t>
            </a:r>
            <a:endParaRPr lang="es-ES_tradnl" dirty="0" smtClean="0"/>
          </a:p>
          <a:p>
            <a:pPr lvl="2"/>
            <a:r>
              <a:rPr lang="es-ES_tradnl" dirty="0" err="1" smtClean="0"/>
              <a:t>Fully</a:t>
            </a:r>
            <a:r>
              <a:rPr lang="es-ES_tradnl" dirty="0" smtClean="0"/>
              <a:t> </a:t>
            </a:r>
            <a:r>
              <a:rPr lang="es-ES_tradnl" dirty="0" err="1" smtClean="0"/>
              <a:t>reduced</a:t>
            </a:r>
            <a:r>
              <a:rPr lang="es-ES_tradnl" dirty="0" smtClean="0"/>
              <a:t> data</a:t>
            </a:r>
          </a:p>
          <a:p>
            <a:pPr lvl="2"/>
            <a:r>
              <a:rPr lang="es-ES_tradnl" dirty="0" err="1" smtClean="0"/>
              <a:t>User</a:t>
            </a:r>
            <a:r>
              <a:rPr lang="es-ES_tradnl" dirty="0" smtClean="0"/>
              <a:t>-</a:t>
            </a:r>
            <a:r>
              <a:rPr lang="es-ES_tradnl" dirty="0" err="1" smtClean="0"/>
              <a:t>friendly</a:t>
            </a:r>
            <a:r>
              <a:rPr lang="es-ES_tradnl" dirty="0" smtClean="0"/>
              <a:t> archives</a:t>
            </a:r>
          </a:p>
          <a:p>
            <a:pPr lvl="1"/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G_template_tibor_mar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ING_template_tibor_marc.pot</Template>
  <TotalTime>0</TotalTime>
  <Words>347</Words>
  <Application>Microsoft Macintosh PowerPoint</Application>
  <PresentationFormat>Presentación en pantalla (4:3)</PresentationFormat>
  <Paragraphs>72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Corbel</vt:lpstr>
      <vt:lpstr>ＭＳ Ｐゴシック</vt:lpstr>
      <vt:lpstr>Wingdings</vt:lpstr>
      <vt:lpstr>Wingdings 2</vt:lpstr>
      <vt:lpstr>Wingdings 3</vt:lpstr>
      <vt:lpstr>Calibri</vt:lpstr>
      <vt:lpstr>ING_template_tibor_marc</vt:lpstr>
      <vt:lpstr>Science with the optical-infrared telescopes at CAHA and ORM in the coming decade CDTI, Madrid, 2012 March 22-23</vt:lpstr>
      <vt:lpstr>Gracias …</vt:lpstr>
      <vt:lpstr>Welcome</vt:lpstr>
      <vt:lpstr>We need to hear from …</vt:lpstr>
      <vt:lpstr>Instrumentation</vt:lpstr>
      <vt:lpstr>Classical observing vs survey work</vt:lpstr>
      <vt:lpstr>Exotic modes – drop them to save €€?</vt:lpstr>
      <vt:lpstr>Northern sky access – an opportunity?</vt:lpstr>
      <vt:lpstr>Data </vt:lpstr>
      <vt:lpstr>Training needs</vt:lpstr>
      <vt:lpstr>We are here to hear …</vt:lpstr>
      <vt:lpstr>Sessions</vt:lpstr>
    </vt:vector>
  </TitlesOfParts>
  <Company>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 Balcells Comas</dc:creator>
  <cp:lastModifiedBy/>
  <cp:revision>1</cp:revision>
  <dcterms:created xsi:type="dcterms:W3CDTF">2012-03-20T19:05:37Z</dcterms:created>
  <dcterms:modified xsi:type="dcterms:W3CDTF">2012-03-21T23:21:32Z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3082</vt:i4>
  </property>
  <property fmtid="{D5CDD505-2E9C-101B-9397-08002B2CF9AE}" pid="3" name="_Version">
    <vt:lpwstr>12.0.4518</vt:lpwstr>
  </property>
</Properties>
</file>