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428B6-19C2-45AC-AE94-6C9FDC9AD052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98B7-5A09-4EDC-B153-5D113D4358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Sierra Nevada Observatory is located at Loma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Sierra Nevada mountain range in Granada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8B7-5A09-4EDC-B153-5D113D43582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Ski</a:t>
            </a:r>
            <a:r>
              <a:rPr lang="es-ES" dirty="0" smtClean="0"/>
              <a:t> resort, </a:t>
            </a:r>
            <a:r>
              <a:rPr lang="es-ES" dirty="0" err="1" smtClean="0"/>
              <a:t>snowmobile</a:t>
            </a:r>
            <a:r>
              <a:rPr lang="es-ES" dirty="0" smtClean="0"/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mid-station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Borreguiles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served by two cable cars that run from the bottom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Pradollano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at 2675 m. Here there are a few cafés and restaurants,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schools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few hire shops and lockers.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8B7-5A09-4EDC-B153-5D113D43582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Sierra Nevada Observatory is located at Loma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Sierra Nevada mountain range in Granada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8B7-5A09-4EDC-B153-5D113D43582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02F1-A86F-4BE9-8F79-A7B26A8C5ABD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7F81-ED97-4D14-8EC2-8234490AD9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Observatorio de Sierra Nevada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864096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Susana Martín Ruiz (IAA-CSIC)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 descr="Sierra_Nev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214286" cy="2442857"/>
          </a:xfrm>
          <a:prstGeom prst="rect">
            <a:avLst/>
          </a:prstGeom>
        </p:spPr>
      </p:pic>
      <p:pic>
        <p:nvPicPr>
          <p:cNvPr id="6" name="5 Imagen" descr="coordenad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941168"/>
            <a:ext cx="2540000" cy="1564640"/>
          </a:xfrm>
          <a:prstGeom prst="rect">
            <a:avLst/>
          </a:prstGeom>
        </p:spPr>
      </p:pic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7992888" cy="21602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Located at Loma de </a:t>
            </a:r>
            <a:r>
              <a:rPr lang="en-GB" sz="2800" dirty="0" err="1" smtClean="0">
                <a:solidFill>
                  <a:schemeClr val="tx1"/>
                </a:solidFill>
              </a:rPr>
              <a:t>Dilar</a:t>
            </a:r>
            <a:r>
              <a:rPr lang="en-GB" sz="2800" dirty="0" smtClean="0">
                <a:solidFill>
                  <a:schemeClr val="tx1"/>
                </a:solidFill>
              </a:rPr>
              <a:t> in the Sierra Nevada mountain range (Granada)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Altitude: 2900 m above sea level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100% Spanish (IAA- CSIC)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7 Imagen" descr="DSC00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60648"/>
            <a:ext cx="3511296" cy="2633472"/>
          </a:xfrm>
          <a:prstGeom prst="rect">
            <a:avLst/>
          </a:prstGeom>
        </p:spPr>
      </p:pic>
      <p:pic>
        <p:nvPicPr>
          <p:cNvPr id="9" name="8 Imagen" descr="DSC025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6600" y="2204864"/>
            <a:ext cx="2633472" cy="197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6192688"/>
          </a:xfrm>
        </p:spPr>
        <p:txBody>
          <a:bodyPr>
            <a:normAutofit/>
          </a:bodyPr>
          <a:lstStyle/>
          <a:p>
            <a:r>
              <a:rPr lang="es-ES" u="sng" dirty="0" err="1" smtClean="0">
                <a:solidFill>
                  <a:schemeClr val="tx1"/>
                </a:solidFill>
              </a:rPr>
              <a:t>Telescopes</a:t>
            </a:r>
            <a:endParaRPr lang="es-ES" u="sng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Main building: </a:t>
            </a:r>
            <a:r>
              <a:rPr lang="en-GB" sz="2400" dirty="0" err="1" smtClean="0">
                <a:solidFill>
                  <a:schemeClr val="tx1"/>
                </a:solidFill>
              </a:rPr>
              <a:t>Nasmyth</a:t>
            </a:r>
            <a:r>
              <a:rPr lang="en-GB" sz="2400" dirty="0" smtClean="0">
                <a:solidFill>
                  <a:schemeClr val="tx1"/>
                </a:solidFill>
              </a:rPr>
              <a:t> telescopes T150 (1.5m) and T90 (90cm)</a:t>
            </a:r>
          </a:p>
          <a:p>
            <a:pPr marL="360363" indent="263525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T150: a low resolution spectrograph (</a:t>
            </a:r>
            <a:r>
              <a:rPr lang="en-GB" sz="2400" dirty="0" err="1" smtClean="0">
                <a:solidFill>
                  <a:schemeClr val="tx1"/>
                </a:solidFill>
              </a:rPr>
              <a:t>Albireo</a:t>
            </a:r>
            <a:r>
              <a:rPr lang="en-GB" sz="2400" dirty="0" smtClean="0">
                <a:solidFill>
                  <a:schemeClr val="tx1"/>
                </a:solidFill>
              </a:rPr>
              <a:t>) and a CCD camera with a </a:t>
            </a:r>
            <a:r>
              <a:rPr lang="en-GB" sz="2400" dirty="0" err="1" smtClean="0">
                <a:solidFill>
                  <a:schemeClr val="tx1"/>
                </a:solidFill>
              </a:rPr>
              <a:t>FoV</a:t>
            </a:r>
            <a:r>
              <a:rPr lang="en-GB" sz="2400" dirty="0" smtClean="0">
                <a:solidFill>
                  <a:schemeClr val="tx1"/>
                </a:solidFill>
              </a:rPr>
              <a:t> of 8’ x 8’</a:t>
            </a:r>
          </a:p>
          <a:p>
            <a:pPr marL="360363" indent="263525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T90: six channel photoelectric photometer  (</a:t>
            </a:r>
            <a:r>
              <a:rPr lang="en-GB" sz="2400" dirty="0" err="1" smtClean="0">
                <a:solidFill>
                  <a:schemeClr val="tx1"/>
                </a:solidFill>
              </a:rPr>
              <a:t>Strömgren</a:t>
            </a:r>
            <a:r>
              <a:rPr lang="en-GB" sz="2400" dirty="0" smtClean="0">
                <a:solidFill>
                  <a:schemeClr val="tx1"/>
                </a:solidFill>
              </a:rPr>
              <a:t> photometer)  and a CCD camera with a </a:t>
            </a:r>
            <a:r>
              <a:rPr lang="en-GB" sz="2400" dirty="0" err="1" smtClean="0">
                <a:solidFill>
                  <a:schemeClr val="tx1"/>
                </a:solidFill>
              </a:rPr>
              <a:t>FoV</a:t>
            </a:r>
            <a:r>
              <a:rPr lang="en-GB" sz="2400" dirty="0" smtClean="0">
                <a:solidFill>
                  <a:schemeClr val="tx1"/>
                </a:solidFill>
              </a:rPr>
              <a:t> of </a:t>
            </a:r>
            <a:r>
              <a:rPr lang="en-GB" sz="2400" dirty="0" smtClean="0">
                <a:solidFill>
                  <a:schemeClr val="tx1"/>
                </a:solidFill>
              </a:rPr>
              <a:t>17’x 17’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Other installations (projects): </a:t>
            </a:r>
          </a:p>
          <a:p>
            <a:pPr marL="360363" indent="263525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T60: robotic telescope with a IR camera (BOOTES-IR project)</a:t>
            </a:r>
          </a:p>
          <a:p>
            <a:pPr marL="360363" indent="263525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T35: 14’’ telescope with a wide field CCD camera  (variable </a:t>
            </a:r>
          </a:p>
          <a:p>
            <a:pPr marL="360363" indent="263525" algn="l"/>
            <a:r>
              <a:rPr lang="en-GB" sz="2400" dirty="0" smtClean="0">
                <a:solidFill>
                  <a:schemeClr val="tx1"/>
                </a:solidFill>
              </a:rPr>
              <a:t>stars) </a:t>
            </a:r>
          </a:p>
          <a:p>
            <a:pPr marL="360363" indent="263525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SATI: interferometer (dynamic  of the high layers of the </a:t>
            </a:r>
          </a:p>
          <a:p>
            <a:pPr marL="360363" indent="263525" algn="l"/>
            <a:r>
              <a:rPr lang="en-GB" sz="2400" dirty="0" smtClean="0">
                <a:solidFill>
                  <a:schemeClr val="tx1"/>
                </a:solidFill>
              </a:rPr>
              <a:t>Earth atmosphere) </a:t>
            </a:r>
          </a:p>
          <a:p>
            <a:pPr marL="360363" indent="263525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Spectrometer (study of the sky at infrared  and sub-mm</a:t>
            </a:r>
          </a:p>
          <a:p>
            <a:pPr marL="360363" indent="263525" algn="l"/>
            <a:r>
              <a:rPr lang="en-GB" sz="2400" dirty="0" smtClean="0">
                <a:solidFill>
                  <a:schemeClr val="tx1"/>
                </a:solidFill>
              </a:rPr>
              <a:t> wavelengths)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96944" cy="5760640"/>
          </a:xfrm>
        </p:spPr>
        <p:txBody>
          <a:bodyPr>
            <a:normAutofit lnSpcReduction="10000"/>
          </a:bodyPr>
          <a:lstStyle/>
          <a:p>
            <a:r>
              <a:rPr lang="en-GB" u="sng" dirty="0" smtClean="0">
                <a:solidFill>
                  <a:schemeClr val="tx1"/>
                </a:solidFill>
              </a:rPr>
              <a:t>Observing modes 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For T150 and T90 telescopes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   - Service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   - In-situ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   - Remote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Very important: the telescopes can not be operated in service mode at the same time!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Why?. 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The personnel is reduced: 3 night assistants  (1 assistant/night)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   </a:t>
            </a: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136904" cy="6120680"/>
          </a:xfrm>
        </p:spPr>
        <p:txBody>
          <a:bodyPr>
            <a:normAutofit/>
          </a:bodyPr>
          <a:lstStyle/>
          <a:p>
            <a:r>
              <a:rPr lang="en-GB" sz="3500" dirty="0" smtClean="0">
                <a:solidFill>
                  <a:schemeClr val="tx1"/>
                </a:solidFill>
              </a:rPr>
              <a:t>The OSN is a modest observatory</a:t>
            </a:r>
          </a:p>
          <a:p>
            <a:pPr algn="l"/>
            <a:r>
              <a:rPr lang="en-GB" u="sng" dirty="0" smtClean="0">
                <a:solidFill>
                  <a:schemeClr val="tx1"/>
                </a:solidFill>
              </a:rPr>
              <a:t>In favour...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</a:rPr>
              <a:t>Long term observations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  Photometric multisite campaigns, studies of comets,  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  catalogues of stars, surveys, etc.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</a:rPr>
              <a:t>Outreach activities (guide visits in summer)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 T</a:t>
            </a:r>
            <a:r>
              <a:rPr lang="en-GB" sz="2800" dirty="0" smtClean="0">
                <a:solidFill>
                  <a:schemeClr val="tx1"/>
                </a:solidFill>
              </a:rPr>
              <a:t>o get started in the use of telescopes </a:t>
            </a:r>
          </a:p>
          <a:p>
            <a:pPr algn="l"/>
            <a:r>
              <a:rPr lang="en-GB" u="sng" dirty="0" smtClean="0">
                <a:solidFill>
                  <a:schemeClr val="tx1"/>
                </a:solidFill>
              </a:rPr>
              <a:t>But against...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</a:rPr>
              <a:t>Difficult access during the winter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Lack of technical personnel with plain dedication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The OSN has no assigned budget.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92888" cy="936104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1"/>
                </a:solidFill>
              </a:rPr>
              <a:t>Future</a:t>
            </a:r>
            <a:r>
              <a:rPr lang="en-GB" sz="4800" smtClean="0">
                <a:solidFill>
                  <a:schemeClr val="tx1"/>
                </a:solidFill>
              </a:rPr>
              <a:t>?... 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346</Words>
  <Application>Microsoft Office PowerPoint</Application>
  <PresentationFormat>Presentación en pantalla (4:3)</PresentationFormat>
  <Paragraphs>47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Observatorio de Sierra Nevada </vt:lpstr>
      <vt:lpstr> </vt:lpstr>
      <vt:lpstr>Diapositiva 3</vt:lpstr>
      <vt:lpstr>Diapositiva 4</vt:lpstr>
      <vt:lpstr>Diapositiva 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susana</dc:creator>
  <cp:lastModifiedBy>susana</cp:lastModifiedBy>
  <cp:revision>88</cp:revision>
  <dcterms:created xsi:type="dcterms:W3CDTF">2012-03-20T11:47:38Z</dcterms:created>
  <dcterms:modified xsi:type="dcterms:W3CDTF">2012-03-22T06:49:17Z</dcterms:modified>
</cp:coreProperties>
</file>