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charts/chart4.xml" ContentType="application/vnd.openxmlformats-officedocument.drawingml.chart+xml"/>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charts/chart3.xml" ContentType="application/vnd.openxmlformats-officedocument.drawingml.chart+xml"/>
  <Override PartName="/ppt/slides/slide3.xml" ContentType="application/vnd.openxmlformats-officedocument.presentationml.slide+xml"/>
  <Override PartName="/ppt/slides/slide18.xml" ContentType="application/vnd.openxmlformats-officedocument.presentationml.slide+xml"/>
  <Override PartName="/ppt/charts/chart10.xml" ContentType="application/vnd.openxmlformats-officedocument.drawingml.chart+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charts/chart8.xml" ContentType="application/vnd.openxmlformats-officedocument.drawingml.chart+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theme/theme2.xml" ContentType="application/vnd.openxmlformats-officedocument.them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charts/chart6.xml" ContentType="application/vnd.openxmlformats-officedocument.drawingml.char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Default Extension="rels" ContentType="application/vnd.openxmlformats-package.relationships+xml"/>
  <Override PartName="/ppt/slideLayouts/slideLayout6.xml" ContentType="application/vnd.openxmlformats-officedocument.presentationml.slideLayout+xml"/>
  <Override PartName="/ppt/slides/slide3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48" r:id="rId1"/>
  </p:sldMasterIdLst>
  <p:notesMasterIdLst>
    <p:notesMasterId r:id="rId35"/>
  </p:notesMasterIdLst>
  <p:sldIdLst>
    <p:sldId id="281" r:id="rId2"/>
    <p:sldId id="282" r:id="rId3"/>
    <p:sldId id="283" r:id="rId4"/>
    <p:sldId id="284" r:id="rId5"/>
    <p:sldId id="285" r:id="rId6"/>
    <p:sldId id="287" r:id="rId7"/>
    <p:sldId id="288" r:id="rId8"/>
    <p:sldId id="289" r:id="rId9"/>
    <p:sldId id="290" r:id="rId10"/>
    <p:sldId id="291" r:id="rId11"/>
    <p:sldId id="292" r:id="rId12"/>
    <p:sldId id="293" r:id="rId13"/>
    <p:sldId id="294" r:id="rId14"/>
    <p:sldId id="295" r:id="rId15"/>
    <p:sldId id="296" r:id="rId16"/>
    <p:sldId id="316" r:id="rId17"/>
    <p:sldId id="298" r:id="rId18"/>
    <p:sldId id="299" r:id="rId19"/>
    <p:sldId id="300" r:id="rId20"/>
    <p:sldId id="301" r:id="rId21"/>
    <p:sldId id="302" r:id="rId22"/>
    <p:sldId id="303" r:id="rId23"/>
    <p:sldId id="304" r:id="rId24"/>
    <p:sldId id="314" r:id="rId25"/>
    <p:sldId id="305" r:id="rId26"/>
    <p:sldId id="306" r:id="rId27"/>
    <p:sldId id="313" r:id="rId28"/>
    <p:sldId id="307" r:id="rId29"/>
    <p:sldId id="308" r:id="rId30"/>
    <p:sldId id="315" r:id="rId31"/>
    <p:sldId id="310" r:id="rId32"/>
    <p:sldId id="311" r:id="rId33"/>
    <p:sldId id="312" r:id="rId3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4AC"/>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4590" autoAdjust="0"/>
  </p:normalViewPr>
  <p:slideViewPr>
    <p:cSldViewPr>
      <p:cViewPr varScale="1">
        <p:scale>
          <a:sx n="84" d="100"/>
          <a:sy n="84" d="100"/>
        </p:scale>
        <p:origin x="-104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bor.ING\Tibor_ING_new\PFC\xls\TRADC_ee8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ibor.ING\Tibor_ING_new\PFC\xls\TRADCvsSUB_Broadban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ibor.ING\Tibor_ING_new\PFC\xls\TRADC_ee8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ibor.ING\Tibor_ING_new\PFC\xls\SUB_ee8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ibor.ING\Tibor_ING_new\PFC\xls\SUB_ee8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ibor.ING\Tibor_ING_new\PFC\xls\TRADCvsSUB_Broadban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ibor.ING\Tibor_ING_new\PFC\xls\TRADCvsSUB_Broadban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ibor.ING\Tibor_ING_new\PFC\xls\Transmiss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ibor.ING\Tibor_ING_new\PFC\xls\Transmiss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ibor.ING\Tibor_ING_new\PFC\xls\TRADCvsSUB_Broadba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'TRADC ALL x'!$B$1</c:f>
              <c:strCache>
                <c:ptCount val="1"/>
                <c:pt idx="0">
                  <c:v>0 deg</c:v>
                </c:pt>
              </c:strCache>
            </c:strRef>
          </c:tx>
          <c:xVal>
            <c:numRef>
              <c:f>'TRADC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-0.166700000000001</c:v>
                </c:pt>
                <c:pt idx="11">
                  <c:v>-0.0833000000000001</c:v>
                </c:pt>
                <c:pt idx="12">
                  <c:v>0.0</c:v>
                </c:pt>
                <c:pt idx="13">
                  <c:v>0.0833000000000001</c:v>
                </c:pt>
                <c:pt idx="14">
                  <c:v>0.166700000000001</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x'!$B$2:$B$26</c:f>
              <c:numCache>
                <c:formatCode>General</c:formatCode>
                <c:ptCount val="25"/>
                <c:pt idx="0">
                  <c:v>0.779600000000002</c:v>
                </c:pt>
                <c:pt idx="1">
                  <c:v>0.485800000000002</c:v>
                </c:pt>
                <c:pt idx="2">
                  <c:v>0.4272</c:v>
                </c:pt>
                <c:pt idx="3">
                  <c:v>0.4031</c:v>
                </c:pt>
                <c:pt idx="4">
                  <c:v>0.383800000000002</c:v>
                </c:pt>
                <c:pt idx="5">
                  <c:v>0.365</c:v>
                </c:pt>
                <c:pt idx="6">
                  <c:v>0.3522</c:v>
                </c:pt>
                <c:pt idx="7">
                  <c:v>0.348100000000001</c:v>
                </c:pt>
                <c:pt idx="8">
                  <c:v>0.350300000000001</c:v>
                </c:pt>
                <c:pt idx="9">
                  <c:v>0.3547</c:v>
                </c:pt>
                <c:pt idx="10">
                  <c:v>0.3575</c:v>
                </c:pt>
                <c:pt idx="11">
                  <c:v>0.3585</c:v>
                </c:pt>
                <c:pt idx="12">
                  <c:v>0.353804162401911</c:v>
                </c:pt>
                <c:pt idx="13">
                  <c:v>0.3626</c:v>
                </c:pt>
                <c:pt idx="14">
                  <c:v>0.368900000000002</c:v>
                </c:pt>
                <c:pt idx="15">
                  <c:v>0.3761</c:v>
                </c:pt>
                <c:pt idx="16">
                  <c:v>0.378400000000002</c:v>
                </c:pt>
                <c:pt idx="17">
                  <c:v>0.3767</c:v>
                </c:pt>
                <c:pt idx="18">
                  <c:v>0.382000000000002</c:v>
                </c:pt>
                <c:pt idx="19">
                  <c:v>0.4051</c:v>
                </c:pt>
                <c:pt idx="20">
                  <c:v>0.447600000000001</c:v>
                </c:pt>
                <c:pt idx="21">
                  <c:v>0.499800000000002</c:v>
                </c:pt>
                <c:pt idx="22">
                  <c:v>0.5371</c:v>
                </c:pt>
                <c:pt idx="23">
                  <c:v>0.5277</c:v>
                </c:pt>
                <c:pt idx="24">
                  <c:v>0.547</c:v>
                </c:pt>
              </c:numCache>
            </c:numRef>
          </c:yVal>
        </c:ser>
        <c:ser>
          <c:idx val="1"/>
          <c:order val="1"/>
          <c:tx>
            <c:strRef>
              <c:f>'TRADC ALL x'!$C$1</c:f>
              <c:strCache>
                <c:ptCount val="1"/>
                <c:pt idx="0">
                  <c:v>20 deg</c:v>
                </c:pt>
              </c:strCache>
            </c:strRef>
          </c:tx>
          <c:xVal>
            <c:numRef>
              <c:f>'TRADC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-0.166700000000001</c:v>
                </c:pt>
                <c:pt idx="11">
                  <c:v>-0.0833000000000001</c:v>
                </c:pt>
                <c:pt idx="12">
                  <c:v>0.0</c:v>
                </c:pt>
                <c:pt idx="13">
                  <c:v>0.0833000000000001</c:v>
                </c:pt>
                <c:pt idx="14">
                  <c:v>0.166700000000001</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x'!$C$2:$C$26</c:f>
              <c:numCache>
                <c:formatCode>General</c:formatCode>
                <c:ptCount val="25"/>
                <c:pt idx="0">
                  <c:v>0.776800000000001</c:v>
                </c:pt>
                <c:pt idx="1">
                  <c:v>0.485400000000001</c:v>
                </c:pt>
                <c:pt idx="2">
                  <c:v>0.428</c:v>
                </c:pt>
                <c:pt idx="3">
                  <c:v>0.4021</c:v>
                </c:pt>
                <c:pt idx="4">
                  <c:v>0.383600000000001</c:v>
                </c:pt>
                <c:pt idx="5">
                  <c:v>0.3657</c:v>
                </c:pt>
                <c:pt idx="6">
                  <c:v>0.3531</c:v>
                </c:pt>
                <c:pt idx="7">
                  <c:v>0.348000000000002</c:v>
                </c:pt>
                <c:pt idx="8">
                  <c:v>0.349800000000002</c:v>
                </c:pt>
                <c:pt idx="9">
                  <c:v>0.353300000000001</c:v>
                </c:pt>
                <c:pt idx="10">
                  <c:v>0.3554</c:v>
                </c:pt>
                <c:pt idx="11">
                  <c:v>0.3561</c:v>
                </c:pt>
                <c:pt idx="12">
                  <c:v>0.352098259979529</c:v>
                </c:pt>
                <c:pt idx="13">
                  <c:v>0.361400000000001</c:v>
                </c:pt>
                <c:pt idx="14">
                  <c:v>0.368800000000002</c:v>
                </c:pt>
                <c:pt idx="15">
                  <c:v>0.376900000000002</c:v>
                </c:pt>
                <c:pt idx="16">
                  <c:v>0.3817</c:v>
                </c:pt>
                <c:pt idx="17">
                  <c:v>0.381800000000002</c:v>
                </c:pt>
                <c:pt idx="18">
                  <c:v>0.384900000000002</c:v>
                </c:pt>
                <c:pt idx="19">
                  <c:v>0.4066</c:v>
                </c:pt>
                <c:pt idx="20">
                  <c:v>0.4482</c:v>
                </c:pt>
                <c:pt idx="21">
                  <c:v>0.499800000000002</c:v>
                </c:pt>
                <c:pt idx="22">
                  <c:v>0.5371</c:v>
                </c:pt>
                <c:pt idx="23">
                  <c:v>0.5282</c:v>
                </c:pt>
                <c:pt idx="24">
                  <c:v>0.548700000000001</c:v>
                </c:pt>
              </c:numCache>
            </c:numRef>
          </c:yVal>
        </c:ser>
        <c:ser>
          <c:idx val="2"/>
          <c:order val="2"/>
          <c:tx>
            <c:strRef>
              <c:f>'TRADC ALL x'!$D$1</c:f>
              <c:strCache>
                <c:ptCount val="1"/>
                <c:pt idx="0">
                  <c:v>40 deg</c:v>
                </c:pt>
              </c:strCache>
            </c:strRef>
          </c:tx>
          <c:xVal>
            <c:numRef>
              <c:f>'TRADC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-0.166700000000001</c:v>
                </c:pt>
                <c:pt idx="11">
                  <c:v>-0.0833000000000001</c:v>
                </c:pt>
                <c:pt idx="12">
                  <c:v>0.0</c:v>
                </c:pt>
                <c:pt idx="13">
                  <c:v>0.0833000000000001</c:v>
                </c:pt>
                <c:pt idx="14">
                  <c:v>0.166700000000001</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x'!$D$2:$D$26</c:f>
              <c:numCache>
                <c:formatCode>General</c:formatCode>
                <c:ptCount val="25"/>
                <c:pt idx="0">
                  <c:v>0.769300000000001</c:v>
                </c:pt>
                <c:pt idx="1">
                  <c:v>0.4866</c:v>
                </c:pt>
                <c:pt idx="2">
                  <c:v>0.435900000000002</c:v>
                </c:pt>
                <c:pt idx="3">
                  <c:v>0.4121</c:v>
                </c:pt>
                <c:pt idx="4">
                  <c:v>0.390600000000001</c:v>
                </c:pt>
                <c:pt idx="5">
                  <c:v>0.367900000000002</c:v>
                </c:pt>
                <c:pt idx="6">
                  <c:v>0.3546</c:v>
                </c:pt>
                <c:pt idx="7">
                  <c:v>0.3514</c:v>
                </c:pt>
                <c:pt idx="8">
                  <c:v>0.3554</c:v>
                </c:pt>
                <c:pt idx="9">
                  <c:v>0.3622</c:v>
                </c:pt>
                <c:pt idx="10">
                  <c:v>0.3652</c:v>
                </c:pt>
                <c:pt idx="11">
                  <c:v>0.3666</c:v>
                </c:pt>
                <c:pt idx="12">
                  <c:v>0.366072447085422</c:v>
                </c:pt>
                <c:pt idx="13">
                  <c:v>0.368</c:v>
                </c:pt>
                <c:pt idx="14">
                  <c:v>0.373500000000001</c:v>
                </c:pt>
                <c:pt idx="15">
                  <c:v>0.377800000000002</c:v>
                </c:pt>
                <c:pt idx="16">
                  <c:v>0.377800000000002</c:v>
                </c:pt>
                <c:pt idx="17">
                  <c:v>0.3771</c:v>
                </c:pt>
                <c:pt idx="18">
                  <c:v>0.386000000000002</c:v>
                </c:pt>
                <c:pt idx="19">
                  <c:v>0.4112</c:v>
                </c:pt>
                <c:pt idx="20">
                  <c:v>0.4541</c:v>
                </c:pt>
                <c:pt idx="21">
                  <c:v>0.5038</c:v>
                </c:pt>
                <c:pt idx="22">
                  <c:v>0.5396</c:v>
                </c:pt>
                <c:pt idx="23">
                  <c:v>0.5284</c:v>
                </c:pt>
                <c:pt idx="24">
                  <c:v>0.554700000000001</c:v>
                </c:pt>
              </c:numCache>
            </c:numRef>
          </c:yVal>
        </c:ser>
        <c:ser>
          <c:idx val="3"/>
          <c:order val="3"/>
          <c:tx>
            <c:strRef>
              <c:f>'TRADC ALL x'!$E$1</c:f>
              <c:strCache>
                <c:ptCount val="1"/>
                <c:pt idx="0">
                  <c:v>60 deg</c:v>
                </c:pt>
              </c:strCache>
            </c:strRef>
          </c:tx>
          <c:xVal>
            <c:numRef>
              <c:f>'TRADC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-0.166700000000001</c:v>
                </c:pt>
                <c:pt idx="11">
                  <c:v>-0.0833000000000001</c:v>
                </c:pt>
                <c:pt idx="12">
                  <c:v>0.0</c:v>
                </c:pt>
                <c:pt idx="13">
                  <c:v>0.0833000000000001</c:v>
                </c:pt>
                <c:pt idx="14">
                  <c:v>0.166700000000001</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x'!$E$2:$E$26</c:f>
              <c:numCache>
                <c:formatCode>General</c:formatCode>
                <c:ptCount val="25"/>
                <c:pt idx="0">
                  <c:v>0.7153</c:v>
                </c:pt>
                <c:pt idx="1">
                  <c:v>0.491800000000002</c:v>
                </c:pt>
                <c:pt idx="2">
                  <c:v>0.4683</c:v>
                </c:pt>
                <c:pt idx="3">
                  <c:v>0.4462</c:v>
                </c:pt>
                <c:pt idx="4">
                  <c:v>0.420300000000002</c:v>
                </c:pt>
                <c:pt idx="5">
                  <c:v>0.4023</c:v>
                </c:pt>
                <c:pt idx="6">
                  <c:v>0.3907</c:v>
                </c:pt>
                <c:pt idx="7">
                  <c:v>0.3842</c:v>
                </c:pt>
                <c:pt idx="8">
                  <c:v>0.384300000000002</c:v>
                </c:pt>
                <c:pt idx="9">
                  <c:v>0.384000000000002</c:v>
                </c:pt>
                <c:pt idx="10">
                  <c:v>0.380900000000002</c:v>
                </c:pt>
                <c:pt idx="11">
                  <c:v>0.377500000000001</c:v>
                </c:pt>
                <c:pt idx="12">
                  <c:v>0.37746284134117</c:v>
                </c:pt>
                <c:pt idx="13">
                  <c:v>0.383900000000002</c:v>
                </c:pt>
                <c:pt idx="14">
                  <c:v>0.394100000000002</c:v>
                </c:pt>
                <c:pt idx="15">
                  <c:v>0.4042</c:v>
                </c:pt>
                <c:pt idx="16">
                  <c:v>0.4111</c:v>
                </c:pt>
                <c:pt idx="17">
                  <c:v>0.4171</c:v>
                </c:pt>
                <c:pt idx="18">
                  <c:v>0.4227</c:v>
                </c:pt>
                <c:pt idx="19">
                  <c:v>0.436500000000001</c:v>
                </c:pt>
                <c:pt idx="20">
                  <c:v>0.4687</c:v>
                </c:pt>
                <c:pt idx="21">
                  <c:v>0.5086</c:v>
                </c:pt>
                <c:pt idx="22">
                  <c:v>0.5365</c:v>
                </c:pt>
                <c:pt idx="23">
                  <c:v>0.5254</c:v>
                </c:pt>
                <c:pt idx="24">
                  <c:v>0.5904</c:v>
                </c:pt>
              </c:numCache>
            </c:numRef>
          </c:yVal>
        </c:ser>
        <c:ser>
          <c:idx val="4"/>
          <c:order val="4"/>
          <c:tx>
            <c:strRef>
              <c:f>'TRADC ALL x'!$F$1</c:f>
              <c:strCache>
                <c:ptCount val="1"/>
                <c:pt idx="0">
                  <c:v>65 deg</c:v>
                </c:pt>
              </c:strCache>
            </c:strRef>
          </c:tx>
          <c:xVal>
            <c:numRef>
              <c:f>'TRADC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-0.166700000000001</c:v>
                </c:pt>
                <c:pt idx="11">
                  <c:v>-0.0833000000000001</c:v>
                </c:pt>
                <c:pt idx="12">
                  <c:v>0.0</c:v>
                </c:pt>
                <c:pt idx="13">
                  <c:v>0.0833000000000001</c:v>
                </c:pt>
                <c:pt idx="14">
                  <c:v>0.166700000000001</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x'!$F$2:$F$26</c:f>
              <c:numCache>
                <c:formatCode>General</c:formatCode>
                <c:ptCount val="25"/>
                <c:pt idx="0">
                  <c:v>0.653300000000003</c:v>
                </c:pt>
                <c:pt idx="1">
                  <c:v>0.5142</c:v>
                </c:pt>
                <c:pt idx="2">
                  <c:v>0.5149</c:v>
                </c:pt>
                <c:pt idx="3">
                  <c:v>0.493400000000002</c:v>
                </c:pt>
                <c:pt idx="4">
                  <c:v>0.4605</c:v>
                </c:pt>
                <c:pt idx="5">
                  <c:v>0.4281</c:v>
                </c:pt>
                <c:pt idx="6">
                  <c:v>0.409300000000001</c:v>
                </c:pt>
                <c:pt idx="7">
                  <c:v>0.4038</c:v>
                </c:pt>
                <c:pt idx="8">
                  <c:v>0.4014</c:v>
                </c:pt>
                <c:pt idx="9">
                  <c:v>0.398600000000002</c:v>
                </c:pt>
                <c:pt idx="10">
                  <c:v>0.395300000000002</c:v>
                </c:pt>
                <c:pt idx="11">
                  <c:v>0.391500000000002</c:v>
                </c:pt>
                <c:pt idx="12">
                  <c:v>0.389561009332875</c:v>
                </c:pt>
                <c:pt idx="13">
                  <c:v>0.391300000000002</c:v>
                </c:pt>
                <c:pt idx="14">
                  <c:v>0.3947</c:v>
                </c:pt>
                <c:pt idx="15">
                  <c:v>0.397800000000002</c:v>
                </c:pt>
                <c:pt idx="16">
                  <c:v>0.4003</c:v>
                </c:pt>
                <c:pt idx="17">
                  <c:v>0.4026</c:v>
                </c:pt>
                <c:pt idx="18">
                  <c:v>0.4082</c:v>
                </c:pt>
                <c:pt idx="19">
                  <c:v>0.4267</c:v>
                </c:pt>
                <c:pt idx="20">
                  <c:v>0.4587</c:v>
                </c:pt>
                <c:pt idx="21">
                  <c:v>0.491300000000002</c:v>
                </c:pt>
                <c:pt idx="22">
                  <c:v>0.5123</c:v>
                </c:pt>
                <c:pt idx="23">
                  <c:v>0.5125</c:v>
                </c:pt>
                <c:pt idx="24">
                  <c:v>0.658100000000003</c:v>
                </c:pt>
              </c:numCache>
            </c:numRef>
          </c:yVal>
        </c:ser>
        <c:axId val="462367688"/>
        <c:axId val="529270664"/>
      </c:scatterChart>
      <c:valAx>
        <c:axId val="462367688"/>
        <c:scaling>
          <c:orientation val="minMax"/>
          <c:max val="1.0"/>
          <c:min val="-1.0"/>
        </c:scaling>
        <c:axPos val="b"/>
        <c:numFmt formatCode="General" sourceLinked="1"/>
        <c:tickLblPos val="nextTo"/>
        <c:txPr>
          <a:bodyPr/>
          <a:lstStyle/>
          <a:p>
            <a:pPr>
              <a:defRPr lang="en-GB"/>
            </a:pPr>
            <a:endParaRPr lang="en-US"/>
          </a:p>
        </c:txPr>
        <c:crossAx val="529270664"/>
        <c:crosses val="autoZero"/>
        <c:crossBetween val="midCat"/>
      </c:valAx>
      <c:valAx>
        <c:axId val="529270664"/>
        <c:scaling>
          <c:orientation val="minMax"/>
          <c:max val="1.1"/>
          <c:min val="0.2"/>
        </c:scaling>
        <c:axPos val="l"/>
        <c:majorGridlines/>
        <c:numFmt formatCode="General" sourceLinked="1"/>
        <c:tickLblPos val="nextTo"/>
        <c:txPr>
          <a:bodyPr/>
          <a:lstStyle/>
          <a:p>
            <a:pPr>
              <a:defRPr lang="en-GB"/>
            </a:pPr>
            <a:endParaRPr lang="en-US"/>
          </a:p>
        </c:txPr>
        <c:crossAx val="462367688"/>
        <c:crosses val="autoZero"/>
        <c:crossBetween val="midCat"/>
      </c:valAx>
    </c:plotArea>
    <c:legend>
      <c:legendPos val="r"/>
      <c:layout/>
      <c:txPr>
        <a:bodyPr/>
        <a:lstStyle/>
        <a:p>
          <a:pPr>
            <a:defRPr lang="en-GB"/>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Sheet1!$N$1</c:f>
              <c:strCache>
                <c:ptCount val="1"/>
                <c:pt idx="0">
                  <c:v>TRADC I band</c:v>
                </c:pt>
              </c:strCache>
            </c:strRef>
          </c:tx>
          <c:xVal>
            <c:numRef>
              <c:f>Sheet1!$M$2:$M$26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Sheet1!$N$2:$N$26</c:f>
              <c:numCache>
                <c:formatCode>General</c:formatCode>
                <c:ptCount val="25"/>
                <c:pt idx="0">
                  <c:v>0.6035</c:v>
                </c:pt>
                <c:pt idx="1">
                  <c:v>0.427800000000001</c:v>
                </c:pt>
                <c:pt idx="2">
                  <c:v>0.380000000000001</c:v>
                </c:pt>
                <c:pt idx="3">
                  <c:v>0.3722</c:v>
                </c:pt>
                <c:pt idx="4">
                  <c:v>0.3677</c:v>
                </c:pt>
                <c:pt idx="5">
                  <c:v>0.3509</c:v>
                </c:pt>
                <c:pt idx="6">
                  <c:v>0.3428</c:v>
                </c:pt>
                <c:pt idx="7">
                  <c:v>0.354300000000001</c:v>
                </c:pt>
                <c:pt idx="8">
                  <c:v>0.3621</c:v>
                </c:pt>
                <c:pt idx="9">
                  <c:v>0.368400000000001</c:v>
                </c:pt>
                <c:pt idx="10">
                  <c:v>0.3702</c:v>
                </c:pt>
                <c:pt idx="11">
                  <c:v>0.367900000000001</c:v>
                </c:pt>
                <c:pt idx="12">
                  <c:v>0.366055997234707</c:v>
                </c:pt>
                <c:pt idx="13">
                  <c:v>0.3767</c:v>
                </c:pt>
                <c:pt idx="14">
                  <c:v>0.387600000000001</c:v>
                </c:pt>
                <c:pt idx="15">
                  <c:v>0.395600000000001</c:v>
                </c:pt>
                <c:pt idx="16">
                  <c:v>0.398000000000002</c:v>
                </c:pt>
                <c:pt idx="17">
                  <c:v>0.395900000000002</c:v>
                </c:pt>
                <c:pt idx="18">
                  <c:v>0.397700000000001</c:v>
                </c:pt>
                <c:pt idx="19">
                  <c:v>0.4104</c:v>
                </c:pt>
                <c:pt idx="20">
                  <c:v>0.432400000000001</c:v>
                </c:pt>
                <c:pt idx="21">
                  <c:v>0.4556</c:v>
                </c:pt>
                <c:pt idx="22">
                  <c:v>0.4721</c:v>
                </c:pt>
                <c:pt idx="23">
                  <c:v>0.4621</c:v>
                </c:pt>
                <c:pt idx="24">
                  <c:v>0.4496</c:v>
                </c:pt>
              </c:numCache>
            </c:numRef>
          </c:yVal>
        </c:ser>
        <c:ser>
          <c:idx val="1"/>
          <c:order val="1"/>
          <c:tx>
            <c:strRef>
              <c:f>Sheet1!$O$1</c:f>
              <c:strCache>
                <c:ptCount val="1"/>
                <c:pt idx="0">
                  <c:v>SUB I band</c:v>
                </c:pt>
              </c:strCache>
            </c:strRef>
          </c:tx>
          <c:xVal>
            <c:numRef>
              <c:f>Sheet1!$M$2:$M$26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Sheet1!$O$2:$O$26</c:f>
              <c:numCache>
                <c:formatCode>General</c:formatCode>
                <c:ptCount val="25"/>
                <c:pt idx="0">
                  <c:v>0.5985</c:v>
                </c:pt>
                <c:pt idx="1">
                  <c:v>0.4932</c:v>
                </c:pt>
                <c:pt idx="2">
                  <c:v>0.4396</c:v>
                </c:pt>
                <c:pt idx="3">
                  <c:v>0.418300000000001</c:v>
                </c:pt>
                <c:pt idx="4">
                  <c:v>0.431900000000001</c:v>
                </c:pt>
                <c:pt idx="5">
                  <c:v>0.4463</c:v>
                </c:pt>
                <c:pt idx="6">
                  <c:v>0.4484</c:v>
                </c:pt>
                <c:pt idx="7">
                  <c:v>0.4463</c:v>
                </c:pt>
                <c:pt idx="8">
                  <c:v>0.4457</c:v>
                </c:pt>
                <c:pt idx="9">
                  <c:v>0.4477</c:v>
                </c:pt>
                <c:pt idx="10">
                  <c:v>0.454</c:v>
                </c:pt>
                <c:pt idx="11">
                  <c:v>0.4617</c:v>
                </c:pt>
                <c:pt idx="12">
                  <c:v>0.462014849220591</c:v>
                </c:pt>
                <c:pt idx="13">
                  <c:v>0.4617</c:v>
                </c:pt>
                <c:pt idx="14">
                  <c:v>0.454</c:v>
                </c:pt>
                <c:pt idx="15">
                  <c:v>0.4477</c:v>
                </c:pt>
                <c:pt idx="16">
                  <c:v>0.4457</c:v>
                </c:pt>
                <c:pt idx="17">
                  <c:v>0.4463</c:v>
                </c:pt>
                <c:pt idx="18">
                  <c:v>0.4484</c:v>
                </c:pt>
                <c:pt idx="19">
                  <c:v>0.4463</c:v>
                </c:pt>
                <c:pt idx="20">
                  <c:v>0.431900000000001</c:v>
                </c:pt>
                <c:pt idx="21">
                  <c:v>0.418300000000001</c:v>
                </c:pt>
                <c:pt idx="22">
                  <c:v>0.4396</c:v>
                </c:pt>
                <c:pt idx="23">
                  <c:v>0.4932</c:v>
                </c:pt>
                <c:pt idx="24">
                  <c:v>0.5985</c:v>
                </c:pt>
              </c:numCache>
            </c:numRef>
          </c:yVal>
        </c:ser>
        <c:axId val="537609000"/>
        <c:axId val="537612232"/>
      </c:scatterChart>
      <c:valAx>
        <c:axId val="537609000"/>
        <c:scaling>
          <c:orientation val="minMax"/>
          <c:max val="1.0"/>
          <c:min val="-1.0"/>
        </c:scaling>
        <c:axPos val="b"/>
        <c:numFmt formatCode="General" sourceLinked="1"/>
        <c:tickLblPos val="nextTo"/>
        <c:txPr>
          <a:bodyPr/>
          <a:lstStyle/>
          <a:p>
            <a:pPr>
              <a:defRPr lang="en-GB"/>
            </a:pPr>
            <a:endParaRPr lang="en-US"/>
          </a:p>
        </c:txPr>
        <c:crossAx val="537612232"/>
        <c:crosses val="autoZero"/>
        <c:crossBetween val="midCat"/>
      </c:valAx>
      <c:valAx>
        <c:axId val="537612232"/>
        <c:scaling>
          <c:orientation val="minMax"/>
          <c:max val="1.1"/>
          <c:min val="0.2"/>
        </c:scaling>
        <c:axPos val="l"/>
        <c:majorGridlines/>
        <c:numFmt formatCode="General" sourceLinked="1"/>
        <c:tickLblPos val="nextTo"/>
        <c:txPr>
          <a:bodyPr/>
          <a:lstStyle/>
          <a:p>
            <a:pPr>
              <a:defRPr lang="en-GB"/>
            </a:pPr>
            <a:endParaRPr lang="en-US"/>
          </a:p>
        </c:txPr>
        <c:crossAx val="537609000"/>
        <c:crosses val="autoZero"/>
        <c:crossBetween val="midCat"/>
      </c:valAx>
    </c:plotArea>
    <c:legend>
      <c:legendPos val="r"/>
      <c:layout/>
      <c:txPr>
        <a:bodyPr/>
        <a:lstStyle/>
        <a:p>
          <a:pPr>
            <a:defRPr lang="en-GB"/>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'TRADC ALL y'!$B$1</c:f>
              <c:strCache>
                <c:ptCount val="1"/>
                <c:pt idx="0">
                  <c:v>0 deg</c:v>
                </c:pt>
              </c:strCache>
            </c:strRef>
          </c:tx>
          <c:xVal>
            <c:numRef>
              <c:f>'TRADC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y'!$B$2:$B$26</c:f>
              <c:numCache>
                <c:formatCode>General</c:formatCode>
                <c:ptCount val="25"/>
                <c:pt idx="0">
                  <c:v>0.620300000000001</c:v>
                </c:pt>
                <c:pt idx="1">
                  <c:v>0.48</c:v>
                </c:pt>
                <c:pt idx="2">
                  <c:v>0.478800000000002</c:v>
                </c:pt>
                <c:pt idx="3">
                  <c:v>0.4554</c:v>
                </c:pt>
                <c:pt idx="4">
                  <c:v>0.418</c:v>
                </c:pt>
                <c:pt idx="5">
                  <c:v>0.3791</c:v>
                </c:pt>
                <c:pt idx="6">
                  <c:v>0.3577</c:v>
                </c:pt>
                <c:pt idx="7">
                  <c:v>0.3504</c:v>
                </c:pt>
                <c:pt idx="8">
                  <c:v>0.3506</c:v>
                </c:pt>
                <c:pt idx="9">
                  <c:v>0.3534</c:v>
                </c:pt>
                <c:pt idx="10">
                  <c:v>0.356800000000002</c:v>
                </c:pt>
                <c:pt idx="11">
                  <c:v>0.3572</c:v>
                </c:pt>
                <c:pt idx="12">
                  <c:v>0.353804162401911</c:v>
                </c:pt>
                <c:pt idx="13">
                  <c:v>0.3646</c:v>
                </c:pt>
                <c:pt idx="14">
                  <c:v>0.3712</c:v>
                </c:pt>
                <c:pt idx="15">
                  <c:v>0.3757</c:v>
                </c:pt>
                <c:pt idx="16">
                  <c:v>0.376000000000001</c:v>
                </c:pt>
                <c:pt idx="17">
                  <c:v>0.374500000000001</c:v>
                </c:pt>
                <c:pt idx="18">
                  <c:v>0.374800000000002</c:v>
                </c:pt>
                <c:pt idx="19">
                  <c:v>0.383500000000002</c:v>
                </c:pt>
                <c:pt idx="20">
                  <c:v>0.398900000000002</c:v>
                </c:pt>
                <c:pt idx="21">
                  <c:v>0.4276</c:v>
                </c:pt>
                <c:pt idx="22">
                  <c:v>0.4506</c:v>
                </c:pt>
                <c:pt idx="23">
                  <c:v>0.4684</c:v>
                </c:pt>
                <c:pt idx="24">
                  <c:v>0.657200000000003</c:v>
                </c:pt>
              </c:numCache>
            </c:numRef>
          </c:yVal>
        </c:ser>
        <c:ser>
          <c:idx val="1"/>
          <c:order val="1"/>
          <c:tx>
            <c:strRef>
              <c:f>'TRADC ALL y'!$C$1</c:f>
              <c:strCache>
                <c:ptCount val="1"/>
                <c:pt idx="0">
                  <c:v>20 deg</c:v>
                </c:pt>
              </c:strCache>
            </c:strRef>
          </c:tx>
          <c:xVal>
            <c:numRef>
              <c:f>'TRADC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y'!$C$2:$C$26</c:f>
              <c:numCache>
                <c:formatCode>General</c:formatCode>
                <c:ptCount val="25"/>
                <c:pt idx="0">
                  <c:v>0.637200000000001</c:v>
                </c:pt>
                <c:pt idx="1">
                  <c:v>0.4637</c:v>
                </c:pt>
                <c:pt idx="2">
                  <c:v>0.4479</c:v>
                </c:pt>
                <c:pt idx="3">
                  <c:v>0.422800000000002</c:v>
                </c:pt>
                <c:pt idx="4">
                  <c:v>0.392300000000002</c:v>
                </c:pt>
                <c:pt idx="5">
                  <c:v>0.3751</c:v>
                </c:pt>
                <c:pt idx="6">
                  <c:v>0.367800000000002</c:v>
                </c:pt>
                <c:pt idx="7">
                  <c:v>0.370400000000002</c:v>
                </c:pt>
                <c:pt idx="8">
                  <c:v>0.374800000000002</c:v>
                </c:pt>
                <c:pt idx="9">
                  <c:v>0.374800000000002</c:v>
                </c:pt>
                <c:pt idx="10">
                  <c:v>0.37</c:v>
                </c:pt>
                <c:pt idx="11">
                  <c:v>0.3627</c:v>
                </c:pt>
                <c:pt idx="12">
                  <c:v>0.352098259979529</c:v>
                </c:pt>
                <c:pt idx="13">
                  <c:v>0.3544</c:v>
                </c:pt>
                <c:pt idx="14">
                  <c:v>0.356</c:v>
                </c:pt>
                <c:pt idx="15">
                  <c:v>0.355800000000002</c:v>
                </c:pt>
                <c:pt idx="16">
                  <c:v>0.3525</c:v>
                </c:pt>
                <c:pt idx="17">
                  <c:v>0.3539</c:v>
                </c:pt>
                <c:pt idx="18">
                  <c:v>0.364300000000002</c:v>
                </c:pt>
                <c:pt idx="19">
                  <c:v>0.3867</c:v>
                </c:pt>
                <c:pt idx="20">
                  <c:v>0.423800000000002</c:v>
                </c:pt>
                <c:pt idx="21">
                  <c:v>0.4591</c:v>
                </c:pt>
                <c:pt idx="22">
                  <c:v>0.4797</c:v>
                </c:pt>
                <c:pt idx="23">
                  <c:v>0.4827</c:v>
                </c:pt>
                <c:pt idx="24">
                  <c:v>0.638700000000004</c:v>
                </c:pt>
              </c:numCache>
            </c:numRef>
          </c:yVal>
        </c:ser>
        <c:ser>
          <c:idx val="2"/>
          <c:order val="2"/>
          <c:tx>
            <c:strRef>
              <c:f>'TRADC ALL y'!$D$1</c:f>
              <c:strCache>
                <c:ptCount val="1"/>
                <c:pt idx="0">
                  <c:v>40 deg</c:v>
                </c:pt>
              </c:strCache>
            </c:strRef>
          </c:tx>
          <c:xVal>
            <c:numRef>
              <c:f>'TRADC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y'!$D$2:$D$26</c:f>
              <c:numCache>
                <c:formatCode>General</c:formatCode>
                <c:ptCount val="25"/>
                <c:pt idx="0">
                  <c:v>0.5981</c:v>
                </c:pt>
                <c:pt idx="1">
                  <c:v>0.4841</c:v>
                </c:pt>
                <c:pt idx="2">
                  <c:v>0.4806</c:v>
                </c:pt>
                <c:pt idx="3">
                  <c:v>0.4484</c:v>
                </c:pt>
                <c:pt idx="4">
                  <c:v>0.4074</c:v>
                </c:pt>
                <c:pt idx="5">
                  <c:v>0.373500000000001</c:v>
                </c:pt>
                <c:pt idx="6">
                  <c:v>0.3551</c:v>
                </c:pt>
                <c:pt idx="7">
                  <c:v>0.3537</c:v>
                </c:pt>
                <c:pt idx="8">
                  <c:v>0.3575</c:v>
                </c:pt>
                <c:pt idx="9">
                  <c:v>0.3597</c:v>
                </c:pt>
                <c:pt idx="10">
                  <c:v>0.3586</c:v>
                </c:pt>
                <c:pt idx="11">
                  <c:v>0.3601</c:v>
                </c:pt>
                <c:pt idx="12">
                  <c:v>0.366072447085422</c:v>
                </c:pt>
                <c:pt idx="13">
                  <c:v>0.3736</c:v>
                </c:pt>
                <c:pt idx="14">
                  <c:v>0.3741</c:v>
                </c:pt>
                <c:pt idx="15">
                  <c:v>0.3722</c:v>
                </c:pt>
                <c:pt idx="16">
                  <c:v>0.372500000000001</c:v>
                </c:pt>
                <c:pt idx="17">
                  <c:v>0.377500000000001</c:v>
                </c:pt>
                <c:pt idx="18">
                  <c:v>0.387600000000001</c:v>
                </c:pt>
                <c:pt idx="19">
                  <c:v>0.4051</c:v>
                </c:pt>
                <c:pt idx="20">
                  <c:v>0.427900000000001</c:v>
                </c:pt>
                <c:pt idx="21">
                  <c:v>0.4511</c:v>
                </c:pt>
                <c:pt idx="22">
                  <c:v>0.4715</c:v>
                </c:pt>
                <c:pt idx="23">
                  <c:v>0.4881</c:v>
                </c:pt>
                <c:pt idx="24">
                  <c:v>0.6886</c:v>
                </c:pt>
              </c:numCache>
            </c:numRef>
          </c:yVal>
        </c:ser>
        <c:ser>
          <c:idx val="3"/>
          <c:order val="3"/>
          <c:tx>
            <c:strRef>
              <c:f>'TRADC ALL y'!$E$1</c:f>
              <c:strCache>
                <c:ptCount val="1"/>
                <c:pt idx="0">
                  <c:v>60 deg</c:v>
                </c:pt>
              </c:strCache>
            </c:strRef>
          </c:tx>
          <c:xVal>
            <c:numRef>
              <c:f>'TRADC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y'!$E$2:$E$26</c:f>
              <c:numCache>
                <c:formatCode>General</c:formatCode>
                <c:ptCount val="25"/>
                <c:pt idx="0">
                  <c:v>0.6055</c:v>
                </c:pt>
                <c:pt idx="1">
                  <c:v>0.48</c:v>
                </c:pt>
                <c:pt idx="2">
                  <c:v>0.4609</c:v>
                </c:pt>
                <c:pt idx="3">
                  <c:v>0.4226</c:v>
                </c:pt>
                <c:pt idx="4">
                  <c:v>0.3892</c:v>
                </c:pt>
                <c:pt idx="5">
                  <c:v>0.373800000000002</c:v>
                </c:pt>
                <c:pt idx="6">
                  <c:v>0.375300000000002</c:v>
                </c:pt>
                <c:pt idx="7">
                  <c:v>0.389400000000002</c:v>
                </c:pt>
                <c:pt idx="8">
                  <c:v>0.4028</c:v>
                </c:pt>
                <c:pt idx="9">
                  <c:v>0.4065</c:v>
                </c:pt>
                <c:pt idx="10">
                  <c:v>0.4001</c:v>
                </c:pt>
                <c:pt idx="11">
                  <c:v>0.387400000000002</c:v>
                </c:pt>
                <c:pt idx="12">
                  <c:v>0.37746284134117</c:v>
                </c:pt>
                <c:pt idx="13">
                  <c:v>0.3737</c:v>
                </c:pt>
                <c:pt idx="14">
                  <c:v>0.371000000000001</c:v>
                </c:pt>
                <c:pt idx="15">
                  <c:v>0.3681</c:v>
                </c:pt>
                <c:pt idx="16">
                  <c:v>0.3717</c:v>
                </c:pt>
                <c:pt idx="17">
                  <c:v>0.383300000000002</c:v>
                </c:pt>
                <c:pt idx="18">
                  <c:v>0.4067</c:v>
                </c:pt>
                <c:pt idx="19">
                  <c:v>0.437900000000002</c:v>
                </c:pt>
                <c:pt idx="20">
                  <c:v>0.4729</c:v>
                </c:pt>
                <c:pt idx="21">
                  <c:v>0.5023</c:v>
                </c:pt>
                <c:pt idx="22">
                  <c:v>0.5183</c:v>
                </c:pt>
                <c:pt idx="23">
                  <c:v>0.5213</c:v>
                </c:pt>
                <c:pt idx="24">
                  <c:v>0.7023</c:v>
                </c:pt>
              </c:numCache>
            </c:numRef>
          </c:yVal>
        </c:ser>
        <c:ser>
          <c:idx val="4"/>
          <c:order val="4"/>
          <c:tx>
            <c:strRef>
              <c:f>'TRADC ALL y'!$F$1</c:f>
              <c:strCache>
                <c:ptCount val="1"/>
                <c:pt idx="0">
                  <c:v>65 deg</c:v>
                </c:pt>
              </c:strCache>
            </c:strRef>
          </c:tx>
          <c:xVal>
            <c:numRef>
              <c:f>'TRADC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'TRADC ALL y'!$F$2:$F$26</c:f>
              <c:numCache>
                <c:formatCode>General</c:formatCode>
                <c:ptCount val="25"/>
                <c:pt idx="0">
                  <c:v>0.5866</c:v>
                </c:pt>
                <c:pt idx="1">
                  <c:v>0.5374</c:v>
                </c:pt>
                <c:pt idx="2">
                  <c:v>0.5256</c:v>
                </c:pt>
                <c:pt idx="3">
                  <c:v>0.486900000000001</c:v>
                </c:pt>
                <c:pt idx="4">
                  <c:v>0.436300000000002</c:v>
                </c:pt>
                <c:pt idx="5">
                  <c:v>0.394100000000002</c:v>
                </c:pt>
                <c:pt idx="6">
                  <c:v>0.378900000000002</c:v>
                </c:pt>
                <c:pt idx="7">
                  <c:v>0.385400000000002</c:v>
                </c:pt>
                <c:pt idx="8">
                  <c:v>0.394600000000002</c:v>
                </c:pt>
                <c:pt idx="9">
                  <c:v>0.398400000000002</c:v>
                </c:pt>
                <c:pt idx="10">
                  <c:v>0.397900000000002</c:v>
                </c:pt>
                <c:pt idx="11">
                  <c:v>0.393800000000002</c:v>
                </c:pt>
                <c:pt idx="12">
                  <c:v>0.389561009332875</c:v>
                </c:pt>
                <c:pt idx="13">
                  <c:v>0.389500000000002</c:v>
                </c:pt>
                <c:pt idx="14">
                  <c:v>0.393800000000002</c:v>
                </c:pt>
                <c:pt idx="15">
                  <c:v>0.399200000000001</c:v>
                </c:pt>
                <c:pt idx="16">
                  <c:v>0.4056</c:v>
                </c:pt>
                <c:pt idx="17">
                  <c:v>0.4209</c:v>
                </c:pt>
                <c:pt idx="18">
                  <c:v>0.4474</c:v>
                </c:pt>
                <c:pt idx="19">
                  <c:v>0.4754</c:v>
                </c:pt>
                <c:pt idx="20">
                  <c:v>0.4941</c:v>
                </c:pt>
                <c:pt idx="21">
                  <c:v>0.5078</c:v>
                </c:pt>
                <c:pt idx="22">
                  <c:v>0.5257</c:v>
                </c:pt>
                <c:pt idx="23">
                  <c:v>0.5413</c:v>
                </c:pt>
                <c:pt idx="24">
                  <c:v>0.773800000000004</c:v>
                </c:pt>
              </c:numCache>
            </c:numRef>
          </c:yVal>
        </c:ser>
        <c:axId val="471252216"/>
        <c:axId val="512625672"/>
      </c:scatterChart>
      <c:valAx>
        <c:axId val="471252216"/>
        <c:scaling>
          <c:orientation val="minMax"/>
          <c:max val="1.0"/>
          <c:min val="-1.0"/>
        </c:scaling>
        <c:axPos val="b"/>
        <c:numFmt formatCode="General" sourceLinked="1"/>
        <c:tickLblPos val="nextTo"/>
        <c:txPr>
          <a:bodyPr/>
          <a:lstStyle/>
          <a:p>
            <a:pPr>
              <a:defRPr lang="en-GB"/>
            </a:pPr>
            <a:endParaRPr lang="en-US"/>
          </a:p>
        </c:txPr>
        <c:crossAx val="512625672"/>
        <c:crosses val="autoZero"/>
        <c:crossBetween val="midCat"/>
      </c:valAx>
      <c:valAx>
        <c:axId val="512625672"/>
        <c:scaling>
          <c:orientation val="minMax"/>
          <c:max val="1.1"/>
          <c:min val="0.2"/>
        </c:scaling>
        <c:axPos val="l"/>
        <c:majorGridlines/>
        <c:numFmt formatCode="General" sourceLinked="1"/>
        <c:tickLblPos val="nextTo"/>
        <c:txPr>
          <a:bodyPr/>
          <a:lstStyle/>
          <a:p>
            <a:pPr>
              <a:defRPr lang="en-GB"/>
            </a:pPr>
            <a:endParaRPr lang="en-US"/>
          </a:p>
        </c:txPr>
        <c:crossAx val="471252216"/>
        <c:crosses val="autoZero"/>
        <c:crossBetween val="midCat"/>
      </c:valAx>
    </c:plotArea>
    <c:legend>
      <c:legendPos val="r"/>
      <c:layout/>
      <c:txPr>
        <a:bodyPr/>
        <a:lstStyle/>
        <a:p>
          <a:pPr>
            <a:defRPr lang="en-GB"/>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'SUB ALL x'!$B$1</c:f>
              <c:strCache>
                <c:ptCount val="1"/>
                <c:pt idx="0">
                  <c:v>0 deg</c:v>
                </c:pt>
              </c:strCache>
            </c:strRef>
          </c:tx>
          <c:xVal>
            <c:numRef>
              <c:f>'SUB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-0.0833000000000001</c:v>
                </c:pt>
                <c:pt idx="12">
                  <c:v>0.0</c:v>
                </c:pt>
                <c:pt idx="13">
                  <c:v>0.0833000000000001</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x'!$B$2:$B$26</c:f>
              <c:numCache>
                <c:formatCode>General</c:formatCode>
                <c:ptCount val="25"/>
                <c:pt idx="0">
                  <c:v>0.802800000000001</c:v>
                </c:pt>
                <c:pt idx="1">
                  <c:v>0.559700000000001</c:v>
                </c:pt>
                <c:pt idx="2">
                  <c:v>0.4799</c:v>
                </c:pt>
                <c:pt idx="3">
                  <c:v>0.436300000000002</c:v>
                </c:pt>
                <c:pt idx="4">
                  <c:v>0.4267</c:v>
                </c:pt>
                <c:pt idx="5">
                  <c:v>0.426300000000002</c:v>
                </c:pt>
                <c:pt idx="6">
                  <c:v>0.423300000000002</c:v>
                </c:pt>
                <c:pt idx="7">
                  <c:v>0.4147</c:v>
                </c:pt>
                <c:pt idx="8">
                  <c:v>0.4044</c:v>
                </c:pt>
                <c:pt idx="9">
                  <c:v>0.396400000000002</c:v>
                </c:pt>
                <c:pt idx="10">
                  <c:v>0.392100000000002</c:v>
                </c:pt>
                <c:pt idx="11">
                  <c:v>0.3917</c:v>
                </c:pt>
                <c:pt idx="12">
                  <c:v>0.391977480647433</c:v>
                </c:pt>
                <c:pt idx="13">
                  <c:v>0.3917</c:v>
                </c:pt>
                <c:pt idx="14">
                  <c:v>0.392100000000002</c:v>
                </c:pt>
                <c:pt idx="15">
                  <c:v>0.396300000000002</c:v>
                </c:pt>
                <c:pt idx="16">
                  <c:v>0.4044</c:v>
                </c:pt>
                <c:pt idx="17">
                  <c:v>0.4147</c:v>
                </c:pt>
                <c:pt idx="18">
                  <c:v>0.423300000000002</c:v>
                </c:pt>
                <c:pt idx="19">
                  <c:v>0.426300000000002</c:v>
                </c:pt>
                <c:pt idx="20">
                  <c:v>0.4266</c:v>
                </c:pt>
                <c:pt idx="21">
                  <c:v>0.436300000000002</c:v>
                </c:pt>
                <c:pt idx="22">
                  <c:v>0.479800000000002</c:v>
                </c:pt>
                <c:pt idx="23">
                  <c:v>0.559700000000001</c:v>
                </c:pt>
                <c:pt idx="24">
                  <c:v>0.802800000000001</c:v>
                </c:pt>
              </c:numCache>
            </c:numRef>
          </c:yVal>
        </c:ser>
        <c:ser>
          <c:idx val="1"/>
          <c:order val="1"/>
          <c:tx>
            <c:strRef>
              <c:f>'SUB ALL x'!$C$1</c:f>
              <c:strCache>
                <c:ptCount val="1"/>
                <c:pt idx="0">
                  <c:v>20 deg</c:v>
                </c:pt>
              </c:strCache>
            </c:strRef>
          </c:tx>
          <c:xVal>
            <c:numRef>
              <c:f>'SUB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-0.0833000000000001</c:v>
                </c:pt>
                <c:pt idx="12">
                  <c:v>0.0</c:v>
                </c:pt>
                <c:pt idx="13">
                  <c:v>0.0833000000000001</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x'!$C$2:$C$26</c:f>
              <c:numCache>
                <c:formatCode>General</c:formatCode>
                <c:ptCount val="25"/>
                <c:pt idx="0">
                  <c:v>0.806700000000001</c:v>
                </c:pt>
                <c:pt idx="1">
                  <c:v>0.565800000000001</c:v>
                </c:pt>
                <c:pt idx="2">
                  <c:v>0.483800000000002</c:v>
                </c:pt>
                <c:pt idx="3">
                  <c:v>0.442</c:v>
                </c:pt>
                <c:pt idx="4">
                  <c:v>0.433900000000002</c:v>
                </c:pt>
                <c:pt idx="5">
                  <c:v>0.4307</c:v>
                </c:pt>
                <c:pt idx="6">
                  <c:v>0.426900000000001</c:v>
                </c:pt>
                <c:pt idx="7">
                  <c:v>0.417800000000002</c:v>
                </c:pt>
                <c:pt idx="8">
                  <c:v>0.4074</c:v>
                </c:pt>
                <c:pt idx="9">
                  <c:v>0.398700000000001</c:v>
                </c:pt>
                <c:pt idx="10">
                  <c:v>0.394100000000002</c:v>
                </c:pt>
                <c:pt idx="11">
                  <c:v>0.392000000000002</c:v>
                </c:pt>
                <c:pt idx="12">
                  <c:v>0.391625615763548</c:v>
                </c:pt>
                <c:pt idx="13">
                  <c:v>0.392000000000002</c:v>
                </c:pt>
                <c:pt idx="14">
                  <c:v>0.394100000000002</c:v>
                </c:pt>
                <c:pt idx="15">
                  <c:v>0.398700000000001</c:v>
                </c:pt>
                <c:pt idx="16">
                  <c:v>0.4074</c:v>
                </c:pt>
                <c:pt idx="17">
                  <c:v>0.4177</c:v>
                </c:pt>
                <c:pt idx="18">
                  <c:v>0.426900000000001</c:v>
                </c:pt>
                <c:pt idx="19">
                  <c:v>0.4306</c:v>
                </c:pt>
                <c:pt idx="20">
                  <c:v>0.433900000000002</c:v>
                </c:pt>
                <c:pt idx="21">
                  <c:v>0.4421</c:v>
                </c:pt>
                <c:pt idx="22">
                  <c:v>0.483800000000002</c:v>
                </c:pt>
                <c:pt idx="23">
                  <c:v>0.565700000000001</c:v>
                </c:pt>
                <c:pt idx="24">
                  <c:v>0.806700000000001</c:v>
                </c:pt>
              </c:numCache>
            </c:numRef>
          </c:yVal>
        </c:ser>
        <c:ser>
          <c:idx val="2"/>
          <c:order val="2"/>
          <c:tx>
            <c:strRef>
              <c:f>'SUB ALL x'!$D$1</c:f>
              <c:strCache>
                <c:ptCount val="1"/>
                <c:pt idx="0">
                  <c:v>40 deg</c:v>
                </c:pt>
              </c:strCache>
            </c:strRef>
          </c:tx>
          <c:xVal>
            <c:numRef>
              <c:f>'SUB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-0.0833000000000001</c:v>
                </c:pt>
                <c:pt idx="12">
                  <c:v>0.0</c:v>
                </c:pt>
                <c:pt idx="13">
                  <c:v>0.0833000000000001</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x'!$D$2:$D$26</c:f>
              <c:numCache>
                <c:formatCode>General</c:formatCode>
                <c:ptCount val="25"/>
                <c:pt idx="0">
                  <c:v>0.806800000000001</c:v>
                </c:pt>
                <c:pt idx="1">
                  <c:v>0.5715</c:v>
                </c:pt>
                <c:pt idx="2">
                  <c:v>0.488</c:v>
                </c:pt>
                <c:pt idx="3">
                  <c:v>0.4463</c:v>
                </c:pt>
                <c:pt idx="4">
                  <c:v>0.438400000000002</c:v>
                </c:pt>
                <c:pt idx="5">
                  <c:v>0.434400000000002</c:v>
                </c:pt>
                <c:pt idx="6">
                  <c:v>0.429300000000002</c:v>
                </c:pt>
                <c:pt idx="7">
                  <c:v>0.4202</c:v>
                </c:pt>
                <c:pt idx="8">
                  <c:v>0.4096</c:v>
                </c:pt>
                <c:pt idx="9">
                  <c:v>0.4007</c:v>
                </c:pt>
                <c:pt idx="10">
                  <c:v>0.397000000000002</c:v>
                </c:pt>
                <c:pt idx="11">
                  <c:v>0.395000000000002</c:v>
                </c:pt>
                <c:pt idx="12">
                  <c:v>0.393033075299087</c:v>
                </c:pt>
                <c:pt idx="13">
                  <c:v>0.394900000000002</c:v>
                </c:pt>
                <c:pt idx="14">
                  <c:v>0.397000000000002</c:v>
                </c:pt>
                <c:pt idx="15">
                  <c:v>0.4007</c:v>
                </c:pt>
                <c:pt idx="16">
                  <c:v>0.4095</c:v>
                </c:pt>
                <c:pt idx="17">
                  <c:v>0.4202</c:v>
                </c:pt>
                <c:pt idx="18">
                  <c:v>0.429300000000002</c:v>
                </c:pt>
                <c:pt idx="19">
                  <c:v>0.434400000000002</c:v>
                </c:pt>
                <c:pt idx="20">
                  <c:v>0.438400000000002</c:v>
                </c:pt>
                <c:pt idx="21">
                  <c:v>0.4462</c:v>
                </c:pt>
                <c:pt idx="22">
                  <c:v>0.488</c:v>
                </c:pt>
                <c:pt idx="23">
                  <c:v>0.5714</c:v>
                </c:pt>
                <c:pt idx="24">
                  <c:v>0.8069</c:v>
                </c:pt>
              </c:numCache>
            </c:numRef>
          </c:yVal>
        </c:ser>
        <c:ser>
          <c:idx val="3"/>
          <c:order val="3"/>
          <c:tx>
            <c:strRef>
              <c:f>'SUB ALL x'!$E$1</c:f>
              <c:strCache>
                <c:ptCount val="1"/>
                <c:pt idx="0">
                  <c:v>60 deg</c:v>
                </c:pt>
              </c:strCache>
            </c:strRef>
          </c:tx>
          <c:xVal>
            <c:numRef>
              <c:f>'SUB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-0.0833000000000001</c:v>
                </c:pt>
                <c:pt idx="12">
                  <c:v>0.0</c:v>
                </c:pt>
                <c:pt idx="13">
                  <c:v>0.0833000000000001</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x'!$E$2:$E$26</c:f>
              <c:numCache>
                <c:formatCode>General</c:formatCode>
                <c:ptCount val="25"/>
                <c:pt idx="0">
                  <c:v>0.851700000000003</c:v>
                </c:pt>
                <c:pt idx="1">
                  <c:v>0.6235</c:v>
                </c:pt>
                <c:pt idx="2">
                  <c:v>0.5399</c:v>
                </c:pt>
                <c:pt idx="3">
                  <c:v>0.496500000000001</c:v>
                </c:pt>
                <c:pt idx="4">
                  <c:v>0.4777</c:v>
                </c:pt>
                <c:pt idx="5">
                  <c:v>0.4679</c:v>
                </c:pt>
                <c:pt idx="6">
                  <c:v>0.4585</c:v>
                </c:pt>
                <c:pt idx="7">
                  <c:v>0.4474</c:v>
                </c:pt>
                <c:pt idx="8">
                  <c:v>0.435000000000001</c:v>
                </c:pt>
                <c:pt idx="9">
                  <c:v>0.425900000000001</c:v>
                </c:pt>
                <c:pt idx="10">
                  <c:v>0.4204</c:v>
                </c:pt>
                <c:pt idx="11">
                  <c:v>0.415</c:v>
                </c:pt>
                <c:pt idx="12">
                  <c:v>0.410978184377202</c:v>
                </c:pt>
                <c:pt idx="13">
                  <c:v>0.415</c:v>
                </c:pt>
                <c:pt idx="14">
                  <c:v>0.420300000000002</c:v>
                </c:pt>
                <c:pt idx="15">
                  <c:v>0.425900000000001</c:v>
                </c:pt>
                <c:pt idx="16">
                  <c:v>0.435000000000001</c:v>
                </c:pt>
                <c:pt idx="17">
                  <c:v>0.4474</c:v>
                </c:pt>
                <c:pt idx="18">
                  <c:v>0.4585</c:v>
                </c:pt>
                <c:pt idx="19">
                  <c:v>0.4679</c:v>
                </c:pt>
                <c:pt idx="20">
                  <c:v>0.4777</c:v>
                </c:pt>
                <c:pt idx="21">
                  <c:v>0.496500000000001</c:v>
                </c:pt>
                <c:pt idx="22">
                  <c:v>0.5399</c:v>
                </c:pt>
                <c:pt idx="23">
                  <c:v>0.6235</c:v>
                </c:pt>
                <c:pt idx="24">
                  <c:v>0.851600000000004</c:v>
                </c:pt>
              </c:numCache>
            </c:numRef>
          </c:yVal>
        </c:ser>
        <c:ser>
          <c:idx val="4"/>
          <c:order val="4"/>
          <c:tx>
            <c:strRef>
              <c:f>'SUB ALL x'!$F$1</c:f>
              <c:strCache>
                <c:ptCount val="1"/>
                <c:pt idx="0">
                  <c:v>65 deg</c:v>
                </c:pt>
              </c:strCache>
            </c:strRef>
          </c:tx>
          <c:xVal>
            <c:numRef>
              <c:f>'SUB ALL x'!$A$2:$A$26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-0.0833000000000001</c:v>
                </c:pt>
                <c:pt idx="12">
                  <c:v>0.0</c:v>
                </c:pt>
                <c:pt idx="13">
                  <c:v>0.0833000000000001</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x'!$F$2:$F$26</c:f>
              <c:numCache>
                <c:formatCode>General</c:formatCode>
                <c:ptCount val="25"/>
                <c:pt idx="0">
                  <c:v>0.860700000000003</c:v>
                </c:pt>
                <c:pt idx="1">
                  <c:v>0.633400000000001</c:v>
                </c:pt>
                <c:pt idx="2">
                  <c:v>0.5465</c:v>
                </c:pt>
                <c:pt idx="3">
                  <c:v>0.5016</c:v>
                </c:pt>
                <c:pt idx="4">
                  <c:v>0.483800000000002</c:v>
                </c:pt>
                <c:pt idx="5">
                  <c:v>0.4741</c:v>
                </c:pt>
                <c:pt idx="6">
                  <c:v>0.4658</c:v>
                </c:pt>
                <c:pt idx="7">
                  <c:v>0.4551</c:v>
                </c:pt>
                <c:pt idx="8">
                  <c:v>0.4426</c:v>
                </c:pt>
                <c:pt idx="9">
                  <c:v>0.4326</c:v>
                </c:pt>
                <c:pt idx="10">
                  <c:v>0.4285</c:v>
                </c:pt>
                <c:pt idx="11">
                  <c:v>0.425800000000002</c:v>
                </c:pt>
                <c:pt idx="12">
                  <c:v>0.42258972554539</c:v>
                </c:pt>
                <c:pt idx="13">
                  <c:v>0.425800000000002</c:v>
                </c:pt>
                <c:pt idx="14">
                  <c:v>0.428400000000001</c:v>
                </c:pt>
                <c:pt idx="15">
                  <c:v>0.4326</c:v>
                </c:pt>
                <c:pt idx="16">
                  <c:v>0.4425</c:v>
                </c:pt>
                <c:pt idx="17">
                  <c:v>0.4552</c:v>
                </c:pt>
                <c:pt idx="18">
                  <c:v>0.4658</c:v>
                </c:pt>
                <c:pt idx="19">
                  <c:v>0.4741</c:v>
                </c:pt>
                <c:pt idx="20">
                  <c:v>0.4837</c:v>
                </c:pt>
                <c:pt idx="21">
                  <c:v>0.5016</c:v>
                </c:pt>
                <c:pt idx="22">
                  <c:v>0.5466</c:v>
                </c:pt>
                <c:pt idx="23">
                  <c:v>0.633400000000001</c:v>
                </c:pt>
                <c:pt idx="24">
                  <c:v>0.860700000000003</c:v>
                </c:pt>
              </c:numCache>
            </c:numRef>
          </c:yVal>
        </c:ser>
        <c:axId val="601331432"/>
        <c:axId val="511875352"/>
      </c:scatterChart>
      <c:valAx>
        <c:axId val="601331432"/>
        <c:scaling>
          <c:orientation val="minMax"/>
          <c:max val="1.0"/>
          <c:min val="-1.0"/>
        </c:scaling>
        <c:axPos val="b"/>
        <c:numFmt formatCode="General" sourceLinked="1"/>
        <c:tickLblPos val="nextTo"/>
        <c:txPr>
          <a:bodyPr/>
          <a:lstStyle/>
          <a:p>
            <a:pPr>
              <a:defRPr lang="en-GB"/>
            </a:pPr>
            <a:endParaRPr lang="en-US"/>
          </a:p>
        </c:txPr>
        <c:crossAx val="511875352"/>
        <c:crosses val="autoZero"/>
        <c:crossBetween val="midCat"/>
      </c:valAx>
      <c:valAx>
        <c:axId val="511875352"/>
        <c:scaling>
          <c:orientation val="minMax"/>
          <c:max val="1.1"/>
          <c:min val="0.2"/>
        </c:scaling>
        <c:axPos val="l"/>
        <c:majorGridlines/>
        <c:numFmt formatCode="General" sourceLinked="1"/>
        <c:tickLblPos val="nextTo"/>
        <c:txPr>
          <a:bodyPr/>
          <a:lstStyle/>
          <a:p>
            <a:pPr>
              <a:defRPr lang="en-GB"/>
            </a:pPr>
            <a:endParaRPr lang="en-US"/>
          </a:p>
        </c:txPr>
        <c:crossAx val="601331432"/>
        <c:crosses val="autoZero"/>
        <c:crossBetween val="midCat"/>
      </c:valAx>
    </c:plotArea>
    <c:legend>
      <c:legendPos val="r"/>
      <c:layout/>
      <c:txPr>
        <a:bodyPr/>
        <a:lstStyle/>
        <a:p>
          <a:pPr>
            <a:defRPr lang="en-GB"/>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'SUB ALL y'!$B$1</c:f>
              <c:strCache>
                <c:ptCount val="1"/>
                <c:pt idx="0">
                  <c:v>0 deg</c:v>
                </c:pt>
              </c:strCache>
            </c:strRef>
          </c:tx>
          <c:xVal>
            <c:numRef>
              <c:f>'SUB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y'!$B$2:$B$26</c:f>
              <c:numCache>
                <c:formatCode>General</c:formatCode>
                <c:ptCount val="25"/>
                <c:pt idx="0">
                  <c:v>0.802800000000001</c:v>
                </c:pt>
                <c:pt idx="1">
                  <c:v>0.559700000000001</c:v>
                </c:pt>
                <c:pt idx="2">
                  <c:v>0.4799</c:v>
                </c:pt>
                <c:pt idx="3">
                  <c:v>0.436300000000002</c:v>
                </c:pt>
                <c:pt idx="4">
                  <c:v>0.4267</c:v>
                </c:pt>
                <c:pt idx="5">
                  <c:v>0.426300000000002</c:v>
                </c:pt>
                <c:pt idx="6">
                  <c:v>0.423300000000002</c:v>
                </c:pt>
                <c:pt idx="7">
                  <c:v>0.4147</c:v>
                </c:pt>
                <c:pt idx="8">
                  <c:v>0.4044</c:v>
                </c:pt>
                <c:pt idx="9">
                  <c:v>0.396400000000002</c:v>
                </c:pt>
                <c:pt idx="10">
                  <c:v>0.392100000000002</c:v>
                </c:pt>
                <c:pt idx="11">
                  <c:v>0.3917</c:v>
                </c:pt>
                <c:pt idx="12">
                  <c:v>0.391977480647433</c:v>
                </c:pt>
                <c:pt idx="13">
                  <c:v>0.3917</c:v>
                </c:pt>
                <c:pt idx="14">
                  <c:v>0.392100000000002</c:v>
                </c:pt>
                <c:pt idx="15">
                  <c:v>0.396300000000002</c:v>
                </c:pt>
                <c:pt idx="16">
                  <c:v>0.4044</c:v>
                </c:pt>
                <c:pt idx="17">
                  <c:v>0.4147</c:v>
                </c:pt>
                <c:pt idx="18">
                  <c:v>0.423300000000002</c:v>
                </c:pt>
                <c:pt idx="19">
                  <c:v>0.426300000000002</c:v>
                </c:pt>
                <c:pt idx="20">
                  <c:v>0.4266</c:v>
                </c:pt>
                <c:pt idx="21">
                  <c:v>0.436300000000002</c:v>
                </c:pt>
                <c:pt idx="22">
                  <c:v>0.479800000000002</c:v>
                </c:pt>
                <c:pt idx="23">
                  <c:v>0.559700000000001</c:v>
                </c:pt>
                <c:pt idx="24">
                  <c:v>0.802800000000001</c:v>
                </c:pt>
              </c:numCache>
            </c:numRef>
          </c:yVal>
        </c:ser>
        <c:ser>
          <c:idx val="1"/>
          <c:order val="1"/>
          <c:tx>
            <c:strRef>
              <c:f>'SUB ALL y'!$C$1</c:f>
              <c:strCache>
                <c:ptCount val="1"/>
                <c:pt idx="0">
                  <c:v>20 deg</c:v>
                </c:pt>
              </c:strCache>
            </c:strRef>
          </c:tx>
          <c:xVal>
            <c:numRef>
              <c:f>'SUB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y'!$C$2:$C$26</c:f>
              <c:numCache>
                <c:formatCode>General</c:formatCode>
                <c:ptCount val="25"/>
                <c:pt idx="0">
                  <c:v>0.8141</c:v>
                </c:pt>
                <c:pt idx="1">
                  <c:v>0.568900000000001</c:v>
                </c:pt>
                <c:pt idx="2">
                  <c:v>0.4816</c:v>
                </c:pt>
                <c:pt idx="3">
                  <c:v>0.435000000000001</c:v>
                </c:pt>
                <c:pt idx="4">
                  <c:v>0.4236</c:v>
                </c:pt>
                <c:pt idx="5">
                  <c:v>0.4225</c:v>
                </c:pt>
                <c:pt idx="6">
                  <c:v>0.4209</c:v>
                </c:pt>
                <c:pt idx="7">
                  <c:v>0.4166</c:v>
                </c:pt>
                <c:pt idx="8">
                  <c:v>0.4106</c:v>
                </c:pt>
                <c:pt idx="9">
                  <c:v>0.4043</c:v>
                </c:pt>
                <c:pt idx="10">
                  <c:v>0.398000000000002</c:v>
                </c:pt>
                <c:pt idx="11">
                  <c:v>0.396200000000001</c:v>
                </c:pt>
                <c:pt idx="12">
                  <c:v>0.391625615763548</c:v>
                </c:pt>
                <c:pt idx="13">
                  <c:v>0.389000000000002</c:v>
                </c:pt>
                <c:pt idx="14">
                  <c:v>0.3882</c:v>
                </c:pt>
                <c:pt idx="15">
                  <c:v>0.389900000000002</c:v>
                </c:pt>
                <c:pt idx="16">
                  <c:v>0.4013</c:v>
                </c:pt>
                <c:pt idx="17">
                  <c:v>0.415300000000001</c:v>
                </c:pt>
                <c:pt idx="18">
                  <c:v>0.4266</c:v>
                </c:pt>
                <c:pt idx="19">
                  <c:v>0.431800000000002</c:v>
                </c:pt>
                <c:pt idx="20">
                  <c:v>0.4315</c:v>
                </c:pt>
                <c:pt idx="21">
                  <c:v>0.4418</c:v>
                </c:pt>
                <c:pt idx="22">
                  <c:v>0.484400000000001</c:v>
                </c:pt>
                <c:pt idx="23">
                  <c:v>0.566800000000001</c:v>
                </c:pt>
                <c:pt idx="24">
                  <c:v>0.8111</c:v>
                </c:pt>
              </c:numCache>
            </c:numRef>
          </c:yVal>
        </c:ser>
        <c:ser>
          <c:idx val="2"/>
          <c:order val="2"/>
          <c:tx>
            <c:strRef>
              <c:f>'SUB ALL y'!$D$1</c:f>
              <c:strCache>
                <c:ptCount val="1"/>
                <c:pt idx="0">
                  <c:v>40 deg</c:v>
                </c:pt>
              </c:strCache>
            </c:strRef>
          </c:tx>
          <c:xVal>
            <c:numRef>
              <c:f>'SUB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y'!$D$2:$D$26</c:f>
              <c:numCache>
                <c:formatCode>General</c:formatCode>
                <c:ptCount val="25"/>
                <c:pt idx="0">
                  <c:v>0.7985</c:v>
                </c:pt>
                <c:pt idx="1">
                  <c:v>0.5932</c:v>
                </c:pt>
                <c:pt idx="2">
                  <c:v>0.5101</c:v>
                </c:pt>
                <c:pt idx="3">
                  <c:v>0.4523</c:v>
                </c:pt>
                <c:pt idx="4">
                  <c:v>0.4205</c:v>
                </c:pt>
                <c:pt idx="5">
                  <c:v>0.4066</c:v>
                </c:pt>
                <c:pt idx="6">
                  <c:v>0.399400000000002</c:v>
                </c:pt>
                <c:pt idx="7">
                  <c:v>0.396300000000002</c:v>
                </c:pt>
                <c:pt idx="8">
                  <c:v>0.3942</c:v>
                </c:pt>
                <c:pt idx="9">
                  <c:v>0.394300000000002</c:v>
                </c:pt>
                <c:pt idx="10">
                  <c:v>0.396100000000002</c:v>
                </c:pt>
                <c:pt idx="11">
                  <c:v>0.395900000000002</c:v>
                </c:pt>
                <c:pt idx="12">
                  <c:v>0.393033075299087</c:v>
                </c:pt>
                <c:pt idx="13">
                  <c:v>0.396100000000002</c:v>
                </c:pt>
                <c:pt idx="14">
                  <c:v>0.4005</c:v>
                </c:pt>
                <c:pt idx="15">
                  <c:v>0.4187</c:v>
                </c:pt>
                <c:pt idx="16">
                  <c:v>0.4448</c:v>
                </c:pt>
                <c:pt idx="17">
                  <c:v>0.4701</c:v>
                </c:pt>
                <c:pt idx="18">
                  <c:v>0.4891</c:v>
                </c:pt>
                <c:pt idx="19">
                  <c:v>0.494800000000002</c:v>
                </c:pt>
                <c:pt idx="20">
                  <c:v>0.4891</c:v>
                </c:pt>
                <c:pt idx="21">
                  <c:v>0.4815</c:v>
                </c:pt>
                <c:pt idx="22">
                  <c:v>0.5108</c:v>
                </c:pt>
                <c:pt idx="23">
                  <c:v>0.604100000000001</c:v>
                </c:pt>
                <c:pt idx="24">
                  <c:v>0.875600000000004</c:v>
                </c:pt>
              </c:numCache>
            </c:numRef>
          </c:yVal>
        </c:ser>
        <c:ser>
          <c:idx val="3"/>
          <c:order val="3"/>
          <c:tx>
            <c:strRef>
              <c:f>'SUB ALL y'!$E$1</c:f>
              <c:strCache>
                <c:ptCount val="1"/>
                <c:pt idx="0">
                  <c:v>60 deg</c:v>
                </c:pt>
              </c:strCache>
            </c:strRef>
          </c:tx>
          <c:xVal>
            <c:numRef>
              <c:f>'SUB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y'!$E$2:$E$26</c:f>
              <c:numCache>
                <c:formatCode>General</c:formatCode>
                <c:ptCount val="25"/>
                <c:pt idx="0">
                  <c:v>0.884</c:v>
                </c:pt>
                <c:pt idx="1">
                  <c:v>0.655400000000001</c:v>
                </c:pt>
                <c:pt idx="2">
                  <c:v>0.5549</c:v>
                </c:pt>
                <c:pt idx="3">
                  <c:v>0.4872</c:v>
                </c:pt>
                <c:pt idx="4">
                  <c:v>0.4446</c:v>
                </c:pt>
                <c:pt idx="5">
                  <c:v>0.4206</c:v>
                </c:pt>
                <c:pt idx="6">
                  <c:v>0.413</c:v>
                </c:pt>
                <c:pt idx="7">
                  <c:v>0.4124</c:v>
                </c:pt>
                <c:pt idx="8">
                  <c:v>0.4156</c:v>
                </c:pt>
                <c:pt idx="9">
                  <c:v>0.4194</c:v>
                </c:pt>
                <c:pt idx="10">
                  <c:v>0.4231</c:v>
                </c:pt>
                <c:pt idx="11">
                  <c:v>0.422300000000002</c:v>
                </c:pt>
                <c:pt idx="12">
                  <c:v>0.410978184377202</c:v>
                </c:pt>
                <c:pt idx="13">
                  <c:v>0.4135</c:v>
                </c:pt>
                <c:pt idx="14">
                  <c:v>0.4189</c:v>
                </c:pt>
                <c:pt idx="15">
                  <c:v>0.4437</c:v>
                </c:pt>
                <c:pt idx="16">
                  <c:v>0.4792</c:v>
                </c:pt>
                <c:pt idx="17">
                  <c:v>0.5117</c:v>
                </c:pt>
                <c:pt idx="18">
                  <c:v>0.5332</c:v>
                </c:pt>
                <c:pt idx="19">
                  <c:v>0.5394</c:v>
                </c:pt>
                <c:pt idx="20">
                  <c:v>0.5353</c:v>
                </c:pt>
                <c:pt idx="21">
                  <c:v>0.5329</c:v>
                </c:pt>
                <c:pt idx="22">
                  <c:v>0.5713</c:v>
                </c:pt>
                <c:pt idx="23">
                  <c:v>0.6864</c:v>
                </c:pt>
                <c:pt idx="24">
                  <c:v>0.944600000000003</c:v>
                </c:pt>
              </c:numCache>
            </c:numRef>
          </c:yVal>
        </c:ser>
        <c:ser>
          <c:idx val="4"/>
          <c:order val="4"/>
          <c:tx>
            <c:strRef>
              <c:f>'SUB ALL y'!$F$1</c:f>
              <c:strCache>
                <c:ptCount val="1"/>
                <c:pt idx="0">
                  <c:v>65 deg</c:v>
                </c:pt>
              </c:strCache>
            </c:strRef>
          </c:tx>
          <c:xVal>
            <c:numRef>
              <c:f>'SUB ALL y'!$A$2:$A$26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'SUB ALL y'!$F$2:$F$26</c:f>
              <c:numCache>
                <c:formatCode>General</c:formatCode>
                <c:ptCount val="25"/>
                <c:pt idx="0">
                  <c:v>0.9009</c:v>
                </c:pt>
                <c:pt idx="1">
                  <c:v>0.716800000000003</c:v>
                </c:pt>
                <c:pt idx="2">
                  <c:v>0.618000000000003</c:v>
                </c:pt>
                <c:pt idx="3">
                  <c:v>0.5505</c:v>
                </c:pt>
                <c:pt idx="4">
                  <c:v>0.494900000000002</c:v>
                </c:pt>
                <c:pt idx="5">
                  <c:v>0.4567</c:v>
                </c:pt>
                <c:pt idx="6">
                  <c:v>0.4351</c:v>
                </c:pt>
                <c:pt idx="7">
                  <c:v>0.425400000000001</c:v>
                </c:pt>
                <c:pt idx="8">
                  <c:v>0.424900000000001</c:v>
                </c:pt>
                <c:pt idx="9">
                  <c:v>0.429300000000002</c:v>
                </c:pt>
                <c:pt idx="10">
                  <c:v>0.4301</c:v>
                </c:pt>
                <c:pt idx="11">
                  <c:v>0.425800000000002</c:v>
                </c:pt>
                <c:pt idx="12">
                  <c:v>0.42258972554539</c:v>
                </c:pt>
                <c:pt idx="13">
                  <c:v>0.426300000000002</c:v>
                </c:pt>
                <c:pt idx="14">
                  <c:v>0.447</c:v>
                </c:pt>
                <c:pt idx="15">
                  <c:v>0.4921</c:v>
                </c:pt>
                <c:pt idx="16">
                  <c:v>0.5435</c:v>
                </c:pt>
                <c:pt idx="17">
                  <c:v>0.587</c:v>
                </c:pt>
                <c:pt idx="18">
                  <c:v>0.613700000000003</c:v>
                </c:pt>
                <c:pt idx="19">
                  <c:v>0.620600000000004</c:v>
                </c:pt>
                <c:pt idx="20">
                  <c:v>0.612400000000001</c:v>
                </c:pt>
                <c:pt idx="21">
                  <c:v>0.6075</c:v>
                </c:pt>
                <c:pt idx="22">
                  <c:v>0.632300000000001</c:v>
                </c:pt>
                <c:pt idx="23">
                  <c:v>0.743100000000001</c:v>
                </c:pt>
                <c:pt idx="24">
                  <c:v>1.025499999999993</c:v>
                </c:pt>
              </c:numCache>
            </c:numRef>
          </c:yVal>
        </c:ser>
        <c:axId val="601803416"/>
        <c:axId val="601806040"/>
      </c:scatterChart>
      <c:valAx>
        <c:axId val="601803416"/>
        <c:scaling>
          <c:orientation val="minMax"/>
          <c:max val="1.0"/>
          <c:min val="-1.0"/>
        </c:scaling>
        <c:axPos val="b"/>
        <c:numFmt formatCode="General" sourceLinked="1"/>
        <c:tickLblPos val="nextTo"/>
        <c:txPr>
          <a:bodyPr/>
          <a:lstStyle/>
          <a:p>
            <a:pPr>
              <a:defRPr lang="en-GB"/>
            </a:pPr>
            <a:endParaRPr lang="en-US"/>
          </a:p>
        </c:txPr>
        <c:crossAx val="601806040"/>
        <c:crosses val="autoZero"/>
        <c:crossBetween val="midCat"/>
      </c:valAx>
      <c:valAx>
        <c:axId val="601806040"/>
        <c:scaling>
          <c:orientation val="minMax"/>
          <c:max val="1.1"/>
          <c:min val="0.2"/>
        </c:scaling>
        <c:axPos val="l"/>
        <c:majorGridlines/>
        <c:numFmt formatCode="General" sourceLinked="1"/>
        <c:tickLblPos val="nextTo"/>
        <c:txPr>
          <a:bodyPr/>
          <a:lstStyle/>
          <a:p>
            <a:pPr>
              <a:defRPr lang="en-GB"/>
            </a:pPr>
            <a:endParaRPr lang="en-US"/>
          </a:p>
        </c:txPr>
        <c:crossAx val="601803416"/>
        <c:crosses val="autoZero"/>
        <c:crossBetween val="midCat"/>
      </c:valAx>
    </c:plotArea>
    <c:legend>
      <c:legendPos val="r"/>
      <c:layout/>
      <c:txPr>
        <a:bodyPr/>
        <a:lstStyle/>
        <a:p>
          <a:pPr>
            <a:defRPr lang="en-GB"/>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Sheet1!$F$1</c:f>
              <c:strCache>
                <c:ptCount val="1"/>
                <c:pt idx="0">
                  <c:v>TRADC V band</c:v>
                </c:pt>
              </c:strCache>
            </c:strRef>
          </c:tx>
          <c:xVal>
            <c:numRef>
              <c:f>Sheet1!$E$2:$E$26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Sheet1!$F$2:$F$26</c:f>
              <c:numCache>
                <c:formatCode>General</c:formatCode>
                <c:ptCount val="25"/>
                <c:pt idx="0">
                  <c:v>0.6809</c:v>
                </c:pt>
                <c:pt idx="1">
                  <c:v>0.4402</c:v>
                </c:pt>
                <c:pt idx="2">
                  <c:v>0.3732</c:v>
                </c:pt>
                <c:pt idx="3">
                  <c:v>0.333600000000002</c:v>
                </c:pt>
                <c:pt idx="4">
                  <c:v>0.306300000000002</c:v>
                </c:pt>
                <c:pt idx="5">
                  <c:v>0.2835</c:v>
                </c:pt>
                <c:pt idx="6">
                  <c:v>0.2623</c:v>
                </c:pt>
                <c:pt idx="7">
                  <c:v>0.248700000000001</c:v>
                </c:pt>
                <c:pt idx="8">
                  <c:v>0.2504</c:v>
                </c:pt>
                <c:pt idx="9">
                  <c:v>0.2654</c:v>
                </c:pt>
                <c:pt idx="10">
                  <c:v>0.2833</c:v>
                </c:pt>
                <c:pt idx="11">
                  <c:v>0.2924</c:v>
                </c:pt>
                <c:pt idx="12">
                  <c:v>0.288904251641894</c:v>
                </c:pt>
                <c:pt idx="13">
                  <c:v>0.2768</c:v>
                </c:pt>
                <c:pt idx="14">
                  <c:v>0.257</c:v>
                </c:pt>
                <c:pt idx="15">
                  <c:v>0.2383</c:v>
                </c:pt>
                <c:pt idx="16">
                  <c:v>0.2322</c:v>
                </c:pt>
                <c:pt idx="17">
                  <c:v>0.248</c:v>
                </c:pt>
                <c:pt idx="18">
                  <c:v>0.2885</c:v>
                </c:pt>
                <c:pt idx="19">
                  <c:v>0.3417</c:v>
                </c:pt>
                <c:pt idx="20">
                  <c:v>0.396400000000002</c:v>
                </c:pt>
                <c:pt idx="21">
                  <c:v>0.4478</c:v>
                </c:pt>
                <c:pt idx="22">
                  <c:v>0.493400000000002</c:v>
                </c:pt>
                <c:pt idx="23">
                  <c:v>0.497900000000002</c:v>
                </c:pt>
                <c:pt idx="24">
                  <c:v>0.4762</c:v>
                </c:pt>
              </c:numCache>
            </c:numRef>
          </c:yVal>
        </c:ser>
        <c:ser>
          <c:idx val="1"/>
          <c:order val="1"/>
          <c:tx>
            <c:strRef>
              <c:f>Sheet1!$G$1</c:f>
              <c:strCache>
                <c:ptCount val="1"/>
                <c:pt idx="0">
                  <c:v>SUB V band</c:v>
                </c:pt>
              </c:strCache>
            </c:strRef>
          </c:tx>
          <c:xVal>
            <c:numRef>
              <c:f>Sheet1!$E$2:$E$26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Sheet1!$G$2:$G$26</c:f>
              <c:numCache>
                <c:formatCode>General</c:formatCode>
                <c:ptCount val="25"/>
                <c:pt idx="0">
                  <c:v>0.5681</c:v>
                </c:pt>
                <c:pt idx="1">
                  <c:v>0.427400000000001</c:v>
                </c:pt>
                <c:pt idx="2">
                  <c:v>0.3499</c:v>
                </c:pt>
                <c:pt idx="3">
                  <c:v>0.2962</c:v>
                </c:pt>
                <c:pt idx="4">
                  <c:v>0.2728</c:v>
                </c:pt>
                <c:pt idx="5">
                  <c:v>0.2621</c:v>
                </c:pt>
                <c:pt idx="6">
                  <c:v>0.2533</c:v>
                </c:pt>
                <c:pt idx="7">
                  <c:v>0.2458</c:v>
                </c:pt>
                <c:pt idx="8">
                  <c:v>0.2416</c:v>
                </c:pt>
                <c:pt idx="9">
                  <c:v>0.2451</c:v>
                </c:pt>
                <c:pt idx="10">
                  <c:v>0.2512</c:v>
                </c:pt>
                <c:pt idx="11">
                  <c:v>0.2583</c:v>
                </c:pt>
                <c:pt idx="12">
                  <c:v>0.259792356129822</c:v>
                </c:pt>
                <c:pt idx="13">
                  <c:v>0.2583</c:v>
                </c:pt>
                <c:pt idx="14">
                  <c:v>0.2513</c:v>
                </c:pt>
                <c:pt idx="15">
                  <c:v>0.2451</c:v>
                </c:pt>
                <c:pt idx="16">
                  <c:v>0.2415</c:v>
                </c:pt>
                <c:pt idx="17">
                  <c:v>0.2458</c:v>
                </c:pt>
                <c:pt idx="18">
                  <c:v>0.2533</c:v>
                </c:pt>
                <c:pt idx="19">
                  <c:v>0.2621</c:v>
                </c:pt>
                <c:pt idx="20">
                  <c:v>0.2728</c:v>
                </c:pt>
                <c:pt idx="21">
                  <c:v>0.2962</c:v>
                </c:pt>
                <c:pt idx="22">
                  <c:v>0.3499</c:v>
                </c:pt>
                <c:pt idx="23">
                  <c:v>0.427400000000001</c:v>
                </c:pt>
                <c:pt idx="24">
                  <c:v>0.5681</c:v>
                </c:pt>
              </c:numCache>
            </c:numRef>
          </c:yVal>
        </c:ser>
        <c:axId val="601712776"/>
        <c:axId val="601350824"/>
      </c:scatterChart>
      <c:valAx>
        <c:axId val="601712776"/>
        <c:scaling>
          <c:orientation val="minMax"/>
          <c:max val="1.0"/>
          <c:min val="-1.0"/>
        </c:scaling>
        <c:axPos val="b"/>
        <c:numFmt formatCode="General" sourceLinked="1"/>
        <c:tickLblPos val="nextTo"/>
        <c:txPr>
          <a:bodyPr/>
          <a:lstStyle/>
          <a:p>
            <a:pPr>
              <a:defRPr lang="en-GB"/>
            </a:pPr>
            <a:endParaRPr lang="en-US"/>
          </a:p>
        </c:txPr>
        <c:crossAx val="601350824"/>
        <c:crosses val="autoZero"/>
        <c:crossBetween val="midCat"/>
      </c:valAx>
      <c:valAx>
        <c:axId val="601350824"/>
        <c:scaling>
          <c:orientation val="minMax"/>
          <c:max val="1.1"/>
          <c:min val="0.2"/>
        </c:scaling>
        <c:axPos val="l"/>
        <c:majorGridlines/>
        <c:numFmt formatCode="General" sourceLinked="1"/>
        <c:tickLblPos val="nextTo"/>
        <c:txPr>
          <a:bodyPr/>
          <a:lstStyle/>
          <a:p>
            <a:pPr>
              <a:defRPr lang="en-GB"/>
            </a:pPr>
            <a:endParaRPr lang="en-US"/>
          </a:p>
        </c:txPr>
        <c:crossAx val="601712776"/>
        <c:crosses val="autoZero"/>
        <c:crossBetween val="midCat"/>
      </c:valAx>
    </c:plotArea>
    <c:legend>
      <c:legendPos val="r"/>
      <c:layout/>
      <c:txPr>
        <a:bodyPr/>
        <a:lstStyle/>
        <a:p>
          <a:pPr>
            <a:defRPr lang="en-GB"/>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Sheet1!$J$1</c:f>
              <c:strCache>
                <c:ptCount val="1"/>
                <c:pt idx="0">
                  <c:v>TRADC R band</c:v>
                </c:pt>
              </c:strCache>
            </c:strRef>
          </c:tx>
          <c:xVal>
            <c:numRef>
              <c:f>Sheet1!$I$2:$I$26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Sheet1!$J$2:$J$26</c:f>
              <c:numCache>
                <c:formatCode>General</c:formatCode>
                <c:ptCount val="25"/>
                <c:pt idx="0">
                  <c:v>0.57</c:v>
                </c:pt>
                <c:pt idx="1">
                  <c:v>0.366300000000002</c:v>
                </c:pt>
                <c:pt idx="2">
                  <c:v>0.3057</c:v>
                </c:pt>
                <c:pt idx="3">
                  <c:v>0.2885</c:v>
                </c:pt>
                <c:pt idx="4">
                  <c:v>0.2802</c:v>
                </c:pt>
                <c:pt idx="5">
                  <c:v>0.2666</c:v>
                </c:pt>
                <c:pt idx="6">
                  <c:v>0.2529</c:v>
                </c:pt>
                <c:pt idx="7">
                  <c:v>0.2552</c:v>
                </c:pt>
                <c:pt idx="8">
                  <c:v>0.2675</c:v>
                </c:pt>
                <c:pt idx="9">
                  <c:v>0.2701</c:v>
                </c:pt>
                <c:pt idx="10">
                  <c:v>0.2677</c:v>
                </c:pt>
                <c:pt idx="11">
                  <c:v>0.2634</c:v>
                </c:pt>
                <c:pt idx="12">
                  <c:v>0.259522986519184</c:v>
                </c:pt>
                <c:pt idx="13">
                  <c:v>0.2661</c:v>
                </c:pt>
                <c:pt idx="14">
                  <c:v>0.2761</c:v>
                </c:pt>
                <c:pt idx="15">
                  <c:v>0.2874</c:v>
                </c:pt>
                <c:pt idx="16">
                  <c:v>0.2955</c:v>
                </c:pt>
                <c:pt idx="17">
                  <c:v>0.3027</c:v>
                </c:pt>
                <c:pt idx="18">
                  <c:v>0.315500000000001</c:v>
                </c:pt>
                <c:pt idx="19">
                  <c:v>0.338400000000002</c:v>
                </c:pt>
                <c:pt idx="20">
                  <c:v>0.3687</c:v>
                </c:pt>
                <c:pt idx="21">
                  <c:v>0.4006</c:v>
                </c:pt>
                <c:pt idx="22">
                  <c:v>0.4235</c:v>
                </c:pt>
                <c:pt idx="23">
                  <c:v>0.4049</c:v>
                </c:pt>
                <c:pt idx="24">
                  <c:v>0.3596</c:v>
                </c:pt>
              </c:numCache>
            </c:numRef>
          </c:yVal>
        </c:ser>
        <c:ser>
          <c:idx val="1"/>
          <c:order val="1"/>
          <c:tx>
            <c:strRef>
              <c:f>Sheet1!$K$1</c:f>
              <c:strCache>
                <c:ptCount val="1"/>
                <c:pt idx="0">
                  <c:v>SUB R band</c:v>
                </c:pt>
              </c:strCache>
            </c:strRef>
          </c:tx>
          <c:xVal>
            <c:numRef>
              <c:f>Sheet1!$I$2:$I$26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Sheet1!$K$2:$K$26</c:f>
              <c:numCache>
                <c:formatCode>General</c:formatCode>
                <c:ptCount val="25"/>
                <c:pt idx="0">
                  <c:v>0.517</c:v>
                </c:pt>
                <c:pt idx="1">
                  <c:v>0.4397</c:v>
                </c:pt>
                <c:pt idx="2">
                  <c:v>0.383500000000001</c:v>
                </c:pt>
                <c:pt idx="3">
                  <c:v>0.3536</c:v>
                </c:pt>
                <c:pt idx="4">
                  <c:v>0.3536</c:v>
                </c:pt>
                <c:pt idx="5">
                  <c:v>0.359900000000001</c:v>
                </c:pt>
                <c:pt idx="6">
                  <c:v>0.360300000000001</c:v>
                </c:pt>
                <c:pt idx="7">
                  <c:v>0.3576</c:v>
                </c:pt>
                <c:pt idx="8">
                  <c:v>0.3567</c:v>
                </c:pt>
                <c:pt idx="9">
                  <c:v>0.3607</c:v>
                </c:pt>
                <c:pt idx="10">
                  <c:v>0.3721</c:v>
                </c:pt>
                <c:pt idx="11">
                  <c:v>0.3806</c:v>
                </c:pt>
                <c:pt idx="12">
                  <c:v>0.381789519613776</c:v>
                </c:pt>
                <c:pt idx="13">
                  <c:v>0.3806</c:v>
                </c:pt>
                <c:pt idx="14">
                  <c:v>0.3721</c:v>
                </c:pt>
                <c:pt idx="15">
                  <c:v>0.3607</c:v>
                </c:pt>
                <c:pt idx="16">
                  <c:v>0.3567</c:v>
                </c:pt>
                <c:pt idx="17">
                  <c:v>0.3575</c:v>
                </c:pt>
                <c:pt idx="18">
                  <c:v>0.360300000000001</c:v>
                </c:pt>
                <c:pt idx="19">
                  <c:v>0.359900000000001</c:v>
                </c:pt>
                <c:pt idx="20">
                  <c:v>0.3535</c:v>
                </c:pt>
                <c:pt idx="21">
                  <c:v>0.3536</c:v>
                </c:pt>
                <c:pt idx="22">
                  <c:v>0.383500000000001</c:v>
                </c:pt>
                <c:pt idx="23">
                  <c:v>0.4397</c:v>
                </c:pt>
                <c:pt idx="24">
                  <c:v>0.517</c:v>
                </c:pt>
              </c:numCache>
            </c:numRef>
          </c:yVal>
        </c:ser>
        <c:axId val="471282056"/>
        <c:axId val="601818488"/>
      </c:scatterChart>
      <c:valAx>
        <c:axId val="471282056"/>
        <c:scaling>
          <c:orientation val="minMax"/>
          <c:max val="1.0"/>
          <c:min val="-1.0"/>
        </c:scaling>
        <c:axPos val="b"/>
        <c:numFmt formatCode="General" sourceLinked="1"/>
        <c:tickLblPos val="nextTo"/>
        <c:txPr>
          <a:bodyPr/>
          <a:lstStyle/>
          <a:p>
            <a:pPr>
              <a:defRPr lang="en-GB"/>
            </a:pPr>
            <a:endParaRPr lang="en-US"/>
          </a:p>
        </c:txPr>
        <c:crossAx val="601818488"/>
        <c:crosses val="autoZero"/>
        <c:crossBetween val="midCat"/>
      </c:valAx>
      <c:valAx>
        <c:axId val="601818488"/>
        <c:scaling>
          <c:orientation val="minMax"/>
          <c:max val="1.1"/>
          <c:min val="0.2"/>
        </c:scaling>
        <c:axPos val="l"/>
        <c:majorGridlines/>
        <c:numFmt formatCode="General" sourceLinked="1"/>
        <c:tickLblPos val="nextTo"/>
        <c:txPr>
          <a:bodyPr/>
          <a:lstStyle/>
          <a:p>
            <a:pPr>
              <a:defRPr lang="en-GB"/>
            </a:pPr>
            <a:endParaRPr lang="en-US"/>
          </a:p>
        </c:txPr>
        <c:crossAx val="471282056"/>
        <c:crosses val="autoZero"/>
        <c:crossBetween val="midCat"/>
      </c:valAx>
    </c:plotArea>
    <c:legend>
      <c:legendPos val="r"/>
      <c:layout/>
      <c:txPr>
        <a:bodyPr/>
        <a:lstStyle/>
        <a:p>
          <a:pPr>
            <a:defRPr lang="en-GB"/>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1"/>
          <c:order val="0"/>
          <c:tx>
            <c:strRef>
              <c:f>'No coating 330-1000'!$D$14</c:f>
              <c:strCache>
                <c:ptCount val="1"/>
                <c:pt idx="0">
                  <c:v>Transmission TRADC</c:v>
                </c:pt>
              </c:strCache>
            </c:strRef>
          </c:tx>
          <c:xVal>
            <c:numRef>
              <c:f>'No coating 330-1000'!$B$15:$B$115</c:f>
              <c:numCache>
                <c:formatCode>General</c:formatCode>
                <c:ptCount val="101"/>
                <c:pt idx="0">
                  <c:v>0.330000000000002</c:v>
                </c:pt>
                <c:pt idx="1">
                  <c:v>0.336700000000001</c:v>
                </c:pt>
                <c:pt idx="2">
                  <c:v>0.3434</c:v>
                </c:pt>
                <c:pt idx="3">
                  <c:v>0.3501</c:v>
                </c:pt>
                <c:pt idx="4">
                  <c:v>0.356800000000001</c:v>
                </c:pt>
                <c:pt idx="5">
                  <c:v>0.3635</c:v>
                </c:pt>
                <c:pt idx="6">
                  <c:v>0.3702</c:v>
                </c:pt>
                <c:pt idx="7">
                  <c:v>0.376900000000001</c:v>
                </c:pt>
                <c:pt idx="8">
                  <c:v>0.383600000000001</c:v>
                </c:pt>
                <c:pt idx="9">
                  <c:v>0.390300000000002</c:v>
                </c:pt>
                <c:pt idx="10">
                  <c:v>0.397000000000002</c:v>
                </c:pt>
                <c:pt idx="11">
                  <c:v>0.4037</c:v>
                </c:pt>
                <c:pt idx="12">
                  <c:v>0.4104</c:v>
                </c:pt>
                <c:pt idx="13">
                  <c:v>0.4171</c:v>
                </c:pt>
                <c:pt idx="14">
                  <c:v>0.423800000000001</c:v>
                </c:pt>
                <c:pt idx="15">
                  <c:v>0.4305</c:v>
                </c:pt>
                <c:pt idx="16">
                  <c:v>0.4372</c:v>
                </c:pt>
                <c:pt idx="17">
                  <c:v>0.4439</c:v>
                </c:pt>
                <c:pt idx="18">
                  <c:v>0.4506</c:v>
                </c:pt>
                <c:pt idx="19">
                  <c:v>0.4573</c:v>
                </c:pt>
                <c:pt idx="20">
                  <c:v>0.464</c:v>
                </c:pt>
                <c:pt idx="21">
                  <c:v>0.4707</c:v>
                </c:pt>
                <c:pt idx="22">
                  <c:v>0.4774</c:v>
                </c:pt>
                <c:pt idx="23">
                  <c:v>0.4841</c:v>
                </c:pt>
                <c:pt idx="24">
                  <c:v>0.490800000000002</c:v>
                </c:pt>
                <c:pt idx="25">
                  <c:v>0.497500000000001</c:v>
                </c:pt>
                <c:pt idx="26">
                  <c:v>0.5042</c:v>
                </c:pt>
                <c:pt idx="27">
                  <c:v>0.5109</c:v>
                </c:pt>
                <c:pt idx="28">
                  <c:v>0.5176</c:v>
                </c:pt>
                <c:pt idx="29">
                  <c:v>0.5243</c:v>
                </c:pt>
                <c:pt idx="30">
                  <c:v>0.531</c:v>
                </c:pt>
                <c:pt idx="31">
                  <c:v>0.537700000000001</c:v>
                </c:pt>
                <c:pt idx="32">
                  <c:v>0.5444</c:v>
                </c:pt>
                <c:pt idx="33">
                  <c:v>0.5511</c:v>
                </c:pt>
                <c:pt idx="34">
                  <c:v>0.557800000000001</c:v>
                </c:pt>
                <c:pt idx="35">
                  <c:v>0.5645</c:v>
                </c:pt>
                <c:pt idx="36">
                  <c:v>0.5712</c:v>
                </c:pt>
                <c:pt idx="37">
                  <c:v>0.577900000000001</c:v>
                </c:pt>
                <c:pt idx="38">
                  <c:v>0.5846</c:v>
                </c:pt>
                <c:pt idx="39">
                  <c:v>0.5913</c:v>
                </c:pt>
                <c:pt idx="40">
                  <c:v>0.598</c:v>
                </c:pt>
                <c:pt idx="41">
                  <c:v>0.604700000000003</c:v>
                </c:pt>
                <c:pt idx="42">
                  <c:v>0.6114</c:v>
                </c:pt>
                <c:pt idx="43">
                  <c:v>0.618100000000001</c:v>
                </c:pt>
                <c:pt idx="44">
                  <c:v>0.624800000000003</c:v>
                </c:pt>
                <c:pt idx="45">
                  <c:v>0.6315</c:v>
                </c:pt>
                <c:pt idx="46">
                  <c:v>0.638200000000002</c:v>
                </c:pt>
                <c:pt idx="47">
                  <c:v>0.644900000000003</c:v>
                </c:pt>
                <c:pt idx="48">
                  <c:v>0.651600000000004</c:v>
                </c:pt>
                <c:pt idx="49">
                  <c:v>0.658300000000003</c:v>
                </c:pt>
                <c:pt idx="50">
                  <c:v>0.665000000000003</c:v>
                </c:pt>
                <c:pt idx="51">
                  <c:v>0.671700000000004</c:v>
                </c:pt>
                <c:pt idx="52">
                  <c:v>0.678400000000003</c:v>
                </c:pt>
                <c:pt idx="53">
                  <c:v>0.6851</c:v>
                </c:pt>
                <c:pt idx="54">
                  <c:v>0.691800000000001</c:v>
                </c:pt>
                <c:pt idx="55">
                  <c:v>0.6985</c:v>
                </c:pt>
                <c:pt idx="56">
                  <c:v>0.7052</c:v>
                </c:pt>
                <c:pt idx="57">
                  <c:v>0.711900000000001</c:v>
                </c:pt>
                <c:pt idx="58">
                  <c:v>0.718600000000003</c:v>
                </c:pt>
                <c:pt idx="59">
                  <c:v>0.7253</c:v>
                </c:pt>
                <c:pt idx="60">
                  <c:v>0.732000000000001</c:v>
                </c:pt>
                <c:pt idx="61">
                  <c:v>0.738700000000003</c:v>
                </c:pt>
                <c:pt idx="62">
                  <c:v>0.7454</c:v>
                </c:pt>
                <c:pt idx="63">
                  <c:v>0.752100000000003</c:v>
                </c:pt>
                <c:pt idx="64">
                  <c:v>0.758800000000003</c:v>
                </c:pt>
                <c:pt idx="65">
                  <c:v>0.765500000000001</c:v>
                </c:pt>
                <c:pt idx="66">
                  <c:v>0.772200000000002</c:v>
                </c:pt>
                <c:pt idx="67">
                  <c:v>0.778900000000003</c:v>
                </c:pt>
                <c:pt idx="68">
                  <c:v>0.7856</c:v>
                </c:pt>
                <c:pt idx="69">
                  <c:v>0.7923</c:v>
                </c:pt>
                <c:pt idx="70">
                  <c:v>0.799</c:v>
                </c:pt>
                <c:pt idx="71">
                  <c:v>0.805700000000001</c:v>
                </c:pt>
                <c:pt idx="72">
                  <c:v>0.8124</c:v>
                </c:pt>
                <c:pt idx="73">
                  <c:v>0.8191</c:v>
                </c:pt>
                <c:pt idx="74">
                  <c:v>0.825800000000001</c:v>
                </c:pt>
                <c:pt idx="75">
                  <c:v>0.8325</c:v>
                </c:pt>
                <c:pt idx="76">
                  <c:v>0.8392</c:v>
                </c:pt>
                <c:pt idx="77">
                  <c:v>0.845900000000001</c:v>
                </c:pt>
                <c:pt idx="78">
                  <c:v>0.852600000000003</c:v>
                </c:pt>
                <c:pt idx="79">
                  <c:v>0.8593</c:v>
                </c:pt>
                <c:pt idx="80">
                  <c:v>0.866000000000003</c:v>
                </c:pt>
                <c:pt idx="81">
                  <c:v>0.872700000000003</c:v>
                </c:pt>
                <c:pt idx="82">
                  <c:v>0.879400000000001</c:v>
                </c:pt>
                <c:pt idx="83">
                  <c:v>0.8861</c:v>
                </c:pt>
                <c:pt idx="84">
                  <c:v>0.8928</c:v>
                </c:pt>
                <c:pt idx="85">
                  <c:v>0.8995</c:v>
                </c:pt>
                <c:pt idx="86">
                  <c:v>0.9062</c:v>
                </c:pt>
                <c:pt idx="87">
                  <c:v>0.9129</c:v>
                </c:pt>
                <c:pt idx="88">
                  <c:v>0.9196</c:v>
                </c:pt>
                <c:pt idx="89">
                  <c:v>0.9263</c:v>
                </c:pt>
                <c:pt idx="90">
                  <c:v>0.933</c:v>
                </c:pt>
                <c:pt idx="91">
                  <c:v>0.939700000000001</c:v>
                </c:pt>
                <c:pt idx="92">
                  <c:v>0.9464</c:v>
                </c:pt>
                <c:pt idx="93">
                  <c:v>0.9531</c:v>
                </c:pt>
                <c:pt idx="94">
                  <c:v>0.959800000000001</c:v>
                </c:pt>
                <c:pt idx="95">
                  <c:v>0.9665</c:v>
                </c:pt>
                <c:pt idx="96">
                  <c:v>0.9732</c:v>
                </c:pt>
                <c:pt idx="97">
                  <c:v>0.979900000000003</c:v>
                </c:pt>
                <c:pt idx="98">
                  <c:v>0.9866</c:v>
                </c:pt>
                <c:pt idx="99">
                  <c:v>0.9933</c:v>
                </c:pt>
                <c:pt idx="100">
                  <c:v>1.0</c:v>
                </c:pt>
              </c:numCache>
            </c:numRef>
          </c:xVal>
          <c:yVal>
            <c:numRef>
              <c:f>'No coating 330-1000'!$D$15:$D$115</c:f>
              <c:numCache>
                <c:formatCode>General</c:formatCode>
                <c:ptCount val="101"/>
                <c:pt idx="0">
                  <c:v>0.0168662750000001</c:v>
                </c:pt>
                <c:pt idx="1">
                  <c:v>0.07883518</c:v>
                </c:pt>
                <c:pt idx="2">
                  <c:v>0.152422080000001</c:v>
                </c:pt>
                <c:pt idx="3">
                  <c:v>0.28085995</c:v>
                </c:pt>
                <c:pt idx="4">
                  <c:v>0.339804650000002</c:v>
                </c:pt>
                <c:pt idx="5">
                  <c:v>0.409487560000002</c:v>
                </c:pt>
                <c:pt idx="6">
                  <c:v>0.4475716</c:v>
                </c:pt>
                <c:pt idx="7">
                  <c:v>0.460981385000002</c:v>
                </c:pt>
                <c:pt idx="8">
                  <c:v>0.478199395</c:v>
                </c:pt>
                <c:pt idx="9">
                  <c:v>0.498503365000002</c:v>
                </c:pt>
                <c:pt idx="10">
                  <c:v>0.50641964</c:v>
                </c:pt>
                <c:pt idx="11">
                  <c:v>0.51347403</c:v>
                </c:pt>
                <c:pt idx="12">
                  <c:v>0.51507966</c:v>
                </c:pt>
                <c:pt idx="13">
                  <c:v>0.515520895</c:v>
                </c:pt>
                <c:pt idx="14">
                  <c:v>0.515653355</c:v>
                </c:pt>
                <c:pt idx="15">
                  <c:v>0.515544164999999</c:v>
                </c:pt>
                <c:pt idx="16">
                  <c:v>0.515664989999997</c:v>
                </c:pt>
                <c:pt idx="17">
                  <c:v>0.516926044999999</c:v>
                </c:pt>
                <c:pt idx="18">
                  <c:v>0.51817099</c:v>
                </c:pt>
                <c:pt idx="19">
                  <c:v>0.519399825</c:v>
                </c:pt>
                <c:pt idx="20">
                  <c:v>0.520411175</c:v>
                </c:pt>
                <c:pt idx="21">
                  <c:v>0.521270375</c:v>
                </c:pt>
                <c:pt idx="22">
                  <c:v>0.522116149999995</c:v>
                </c:pt>
                <c:pt idx="23">
                  <c:v>0.5229485</c:v>
                </c:pt>
                <c:pt idx="24">
                  <c:v>0.52376832</c:v>
                </c:pt>
                <c:pt idx="25">
                  <c:v>0.524576504999997</c:v>
                </c:pt>
                <c:pt idx="26">
                  <c:v>0.525928850000003</c:v>
                </c:pt>
                <c:pt idx="27">
                  <c:v>0.527603395</c:v>
                </c:pt>
                <c:pt idx="28">
                  <c:v>0.529271675</c:v>
                </c:pt>
                <c:pt idx="29">
                  <c:v>0.53093548</c:v>
                </c:pt>
                <c:pt idx="30">
                  <c:v>0.532593915</c:v>
                </c:pt>
                <c:pt idx="31">
                  <c:v>0.534248769999999</c:v>
                </c:pt>
                <c:pt idx="32">
                  <c:v>0.535900045</c:v>
                </c:pt>
                <c:pt idx="33">
                  <c:v>0.535988650000001</c:v>
                </c:pt>
                <c:pt idx="34">
                  <c:v>0.535581425</c:v>
                </c:pt>
                <c:pt idx="35">
                  <c:v>0.53516704</c:v>
                </c:pt>
                <c:pt idx="36">
                  <c:v>0.53474639</c:v>
                </c:pt>
                <c:pt idx="37">
                  <c:v>0.534318579999997</c:v>
                </c:pt>
                <c:pt idx="38">
                  <c:v>0.53354351</c:v>
                </c:pt>
                <c:pt idx="39">
                  <c:v>0.532608235000001</c:v>
                </c:pt>
                <c:pt idx="40">
                  <c:v>0.53166938</c:v>
                </c:pt>
                <c:pt idx="41">
                  <c:v>0.530726050000001</c:v>
                </c:pt>
                <c:pt idx="42">
                  <c:v>0.52977914</c:v>
                </c:pt>
                <c:pt idx="43">
                  <c:v>0.528828650000003</c:v>
                </c:pt>
                <c:pt idx="44">
                  <c:v>0.528881455000001</c:v>
                </c:pt>
                <c:pt idx="45">
                  <c:v>0.529327164999997</c:v>
                </c:pt>
                <c:pt idx="46">
                  <c:v>0.529769295</c:v>
                </c:pt>
                <c:pt idx="47">
                  <c:v>0.530207845</c:v>
                </c:pt>
                <c:pt idx="48">
                  <c:v>0.530642815000003</c:v>
                </c:pt>
                <c:pt idx="49">
                  <c:v>0.5310751</c:v>
                </c:pt>
                <c:pt idx="50">
                  <c:v>0.532721900000001</c:v>
                </c:pt>
                <c:pt idx="51">
                  <c:v>0.534786664999999</c:v>
                </c:pt>
                <c:pt idx="52">
                  <c:v>0.536855905</c:v>
                </c:pt>
                <c:pt idx="53">
                  <c:v>0.538928725</c:v>
                </c:pt>
                <c:pt idx="54">
                  <c:v>0.541006915</c:v>
                </c:pt>
                <c:pt idx="55">
                  <c:v>0.543088685</c:v>
                </c:pt>
                <c:pt idx="56">
                  <c:v>0.543715184999999</c:v>
                </c:pt>
                <c:pt idx="57">
                  <c:v>0.543919245</c:v>
                </c:pt>
                <c:pt idx="58">
                  <c:v>0.54412062</c:v>
                </c:pt>
                <c:pt idx="59">
                  <c:v>0.54431931</c:v>
                </c:pt>
                <c:pt idx="60">
                  <c:v>0.54451621</c:v>
                </c:pt>
                <c:pt idx="61">
                  <c:v>0.54471132</c:v>
                </c:pt>
                <c:pt idx="62">
                  <c:v>0.544903744999999</c:v>
                </c:pt>
                <c:pt idx="63">
                  <c:v>0.54509438</c:v>
                </c:pt>
                <c:pt idx="64">
                  <c:v>0.545283225</c:v>
                </c:pt>
                <c:pt idx="65">
                  <c:v>0.54547028</c:v>
                </c:pt>
                <c:pt idx="66">
                  <c:v>0.545654650000003</c:v>
                </c:pt>
                <c:pt idx="67">
                  <c:v>0.545838124999999</c:v>
                </c:pt>
                <c:pt idx="68">
                  <c:v>0.546020705</c:v>
                </c:pt>
                <c:pt idx="69">
                  <c:v>0.5462006</c:v>
                </c:pt>
                <c:pt idx="70">
                  <c:v>0.546379600000001</c:v>
                </c:pt>
                <c:pt idx="71">
                  <c:v>0.54655681</c:v>
                </c:pt>
                <c:pt idx="72">
                  <c:v>0.546733124999999</c:v>
                </c:pt>
                <c:pt idx="73">
                  <c:v>0.54690765</c:v>
                </c:pt>
                <c:pt idx="74">
                  <c:v>0.54708128</c:v>
                </c:pt>
                <c:pt idx="75">
                  <c:v>0.547254015</c:v>
                </c:pt>
                <c:pt idx="76">
                  <c:v>0.54742496</c:v>
                </c:pt>
                <c:pt idx="77">
                  <c:v>0.54759501</c:v>
                </c:pt>
                <c:pt idx="78">
                  <c:v>0.547764165</c:v>
                </c:pt>
                <c:pt idx="79">
                  <c:v>0.547931530000001</c:v>
                </c:pt>
                <c:pt idx="80">
                  <c:v>0.548098895000001</c:v>
                </c:pt>
                <c:pt idx="81">
                  <c:v>0.54826447</c:v>
                </c:pt>
                <c:pt idx="82">
                  <c:v>0.54842915</c:v>
                </c:pt>
                <c:pt idx="83">
                  <c:v>0.548592934999999</c:v>
                </c:pt>
                <c:pt idx="84">
                  <c:v>0.54875672</c:v>
                </c:pt>
                <c:pt idx="85">
                  <c:v>0.548918715</c:v>
                </c:pt>
                <c:pt idx="86">
                  <c:v>0.54908071</c:v>
                </c:pt>
                <c:pt idx="87">
                  <c:v>0.549240915</c:v>
                </c:pt>
                <c:pt idx="88">
                  <c:v>0.54940112</c:v>
                </c:pt>
                <c:pt idx="89">
                  <c:v>0.549560429999997</c:v>
                </c:pt>
                <c:pt idx="90">
                  <c:v>0.54971974</c:v>
                </c:pt>
                <c:pt idx="91">
                  <c:v>0.54987726</c:v>
                </c:pt>
                <c:pt idx="92">
                  <c:v>0.55003478</c:v>
                </c:pt>
                <c:pt idx="93">
                  <c:v>0.550191405000001</c:v>
                </c:pt>
                <c:pt idx="94">
                  <c:v>0.55034803</c:v>
                </c:pt>
                <c:pt idx="95">
                  <c:v>0.550502865</c:v>
                </c:pt>
                <c:pt idx="96">
                  <c:v>0.550658595</c:v>
                </c:pt>
                <c:pt idx="97">
                  <c:v>0.550812534999999</c:v>
                </c:pt>
                <c:pt idx="98">
                  <c:v>0.550966475</c:v>
                </c:pt>
                <c:pt idx="99">
                  <c:v>0.551120415000001</c:v>
                </c:pt>
                <c:pt idx="100">
                  <c:v>0.55127346</c:v>
                </c:pt>
              </c:numCache>
            </c:numRef>
          </c:yVal>
        </c:ser>
        <c:ser>
          <c:idx val="3"/>
          <c:order val="1"/>
          <c:tx>
            <c:strRef>
              <c:f>'No coating 330-1000'!$F$14</c:f>
              <c:strCache>
                <c:ptCount val="1"/>
                <c:pt idx="0">
                  <c:v>Transmission SUB</c:v>
                </c:pt>
              </c:strCache>
            </c:strRef>
          </c:tx>
          <c:xVal>
            <c:numRef>
              <c:f>'No coating 330-1000'!$B$15:$B$115</c:f>
              <c:numCache>
                <c:formatCode>General</c:formatCode>
                <c:ptCount val="101"/>
                <c:pt idx="0">
                  <c:v>0.330000000000002</c:v>
                </c:pt>
                <c:pt idx="1">
                  <c:v>0.336700000000001</c:v>
                </c:pt>
                <c:pt idx="2">
                  <c:v>0.3434</c:v>
                </c:pt>
                <c:pt idx="3">
                  <c:v>0.3501</c:v>
                </c:pt>
                <c:pt idx="4">
                  <c:v>0.356800000000001</c:v>
                </c:pt>
                <c:pt idx="5">
                  <c:v>0.3635</c:v>
                </c:pt>
                <c:pt idx="6">
                  <c:v>0.3702</c:v>
                </c:pt>
                <c:pt idx="7">
                  <c:v>0.376900000000001</c:v>
                </c:pt>
                <c:pt idx="8">
                  <c:v>0.383600000000001</c:v>
                </c:pt>
                <c:pt idx="9">
                  <c:v>0.390300000000002</c:v>
                </c:pt>
                <c:pt idx="10">
                  <c:v>0.397000000000002</c:v>
                </c:pt>
                <c:pt idx="11">
                  <c:v>0.4037</c:v>
                </c:pt>
                <c:pt idx="12">
                  <c:v>0.4104</c:v>
                </c:pt>
                <c:pt idx="13">
                  <c:v>0.4171</c:v>
                </c:pt>
                <c:pt idx="14">
                  <c:v>0.423800000000001</c:v>
                </c:pt>
                <c:pt idx="15">
                  <c:v>0.4305</c:v>
                </c:pt>
                <c:pt idx="16">
                  <c:v>0.4372</c:v>
                </c:pt>
                <c:pt idx="17">
                  <c:v>0.4439</c:v>
                </c:pt>
                <c:pt idx="18">
                  <c:v>0.4506</c:v>
                </c:pt>
                <c:pt idx="19">
                  <c:v>0.4573</c:v>
                </c:pt>
                <c:pt idx="20">
                  <c:v>0.464</c:v>
                </c:pt>
                <c:pt idx="21">
                  <c:v>0.4707</c:v>
                </c:pt>
                <c:pt idx="22">
                  <c:v>0.4774</c:v>
                </c:pt>
                <c:pt idx="23">
                  <c:v>0.4841</c:v>
                </c:pt>
                <c:pt idx="24">
                  <c:v>0.490800000000002</c:v>
                </c:pt>
                <c:pt idx="25">
                  <c:v>0.497500000000001</c:v>
                </c:pt>
                <c:pt idx="26">
                  <c:v>0.5042</c:v>
                </c:pt>
                <c:pt idx="27">
                  <c:v>0.5109</c:v>
                </c:pt>
                <c:pt idx="28">
                  <c:v>0.5176</c:v>
                </c:pt>
                <c:pt idx="29">
                  <c:v>0.5243</c:v>
                </c:pt>
                <c:pt idx="30">
                  <c:v>0.531</c:v>
                </c:pt>
                <c:pt idx="31">
                  <c:v>0.537700000000001</c:v>
                </c:pt>
                <c:pt idx="32">
                  <c:v>0.5444</c:v>
                </c:pt>
                <c:pt idx="33">
                  <c:v>0.5511</c:v>
                </c:pt>
                <c:pt idx="34">
                  <c:v>0.557800000000001</c:v>
                </c:pt>
                <c:pt idx="35">
                  <c:v>0.5645</c:v>
                </c:pt>
                <c:pt idx="36">
                  <c:v>0.5712</c:v>
                </c:pt>
                <c:pt idx="37">
                  <c:v>0.577900000000001</c:v>
                </c:pt>
                <c:pt idx="38">
                  <c:v>0.5846</c:v>
                </c:pt>
                <c:pt idx="39">
                  <c:v>0.5913</c:v>
                </c:pt>
                <c:pt idx="40">
                  <c:v>0.598</c:v>
                </c:pt>
                <c:pt idx="41">
                  <c:v>0.604700000000003</c:v>
                </c:pt>
                <c:pt idx="42">
                  <c:v>0.6114</c:v>
                </c:pt>
                <c:pt idx="43">
                  <c:v>0.618100000000001</c:v>
                </c:pt>
                <c:pt idx="44">
                  <c:v>0.624800000000003</c:v>
                </c:pt>
                <c:pt idx="45">
                  <c:v>0.6315</c:v>
                </c:pt>
                <c:pt idx="46">
                  <c:v>0.638200000000002</c:v>
                </c:pt>
                <c:pt idx="47">
                  <c:v>0.644900000000003</c:v>
                </c:pt>
                <c:pt idx="48">
                  <c:v>0.651600000000004</c:v>
                </c:pt>
                <c:pt idx="49">
                  <c:v>0.658300000000003</c:v>
                </c:pt>
                <c:pt idx="50">
                  <c:v>0.665000000000003</c:v>
                </c:pt>
                <c:pt idx="51">
                  <c:v>0.671700000000004</c:v>
                </c:pt>
                <c:pt idx="52">
                  <c:v>0.678400000000003</c:v>
                </c:pt>
                <c:pt idx="53">
                  <c:v>0.6851</c:v>
                </c:pt>
                <c:pt idx="54">
                  <c:v>0.691800000000001</c:v>
                </c:pt>
                <c:pt idx="55">
                  <c:v>0.6985</c:v>
                </c:pt>
                <c:pt idx="56">
                  <c:v>0.7052</c:v>
                </c:pt>
                <c:pt idx="57">
                  <c:v>0.711900000000001</c:v>
                </c:pt>
                <c:pt idx="58">
                  <c:v>0.718600000000003</c:v>
                </c:pt>
                <c:pt idx="59">
                  <c:v>0.7253</c:v>
                </c:pt>
                <c:pt idx="60">
                  <c:v>0.732000000000001</c:v>
                </c:pt>
                <c:pt idx="61">
                  <c:v>0.738700000000003</c:v>
                </c:pt>
                <c:pt idx="62">
                  <c:v>0.7454</c:v>
                </c:pt>
                <c:pt idx="63">
                  <c:v>0.752100000000003</c:v>
                </c:pt>
                <c:pt idx="64">
                  <c:v>0.758800000000003</c:v>
                </c:pt>
                <c:pt idx="65">
                  <c:v>0.765500000000001</c:v>
                </c:pt>
                <c:pt idx="66">
                  <c:v>0.772200000000002</c:v>
                </c:pt>
                <c:pt idx="67">
                  <c:v>0.778900000000003</c:v>
                </c:pt>
                <c:pt idx="68">
                  <c:v>0.7856</c:v>
                </c:pt>
                <c:pt idx="69">
                  <c:v>0.7923</c:v>
                </c:pt>
                <c:pt idx="70">
                  <c:v>0.799</c:v>
                </c:pt>
                <c:pt idx="71">
                  <c:v>0.805700000000001</c:v>
                </c:pt>
                <c:pt idx="72">
                  <c:v>0.8124</c:v>
                </c:pt>
                <c:pt idx="73">
                  <c:v>0.8191</c:v>
                </c:pt>
                <c:pt idx="74">
                  <c:v>0.825800000000001</c:v>
                </c:pt>
                <c:pt idx="75">
                  <c:v>0.8325</c:v>
                </c:pt>
                <c:pt idx="76">
                  <c:v>0.8392</c:v>
                </c:pt>
                <c:pt idx="77">
                  <c:v>0.845900000000001</c:v>
                </c:pt>
                <c:pt idx="78">
                  <c:v>0.852600000000003</c:v>
                </c:pt>
                <c:pt idx="79">
                  <c:v>0.8593</c:v>
                </c:pt>
                <c:pt idx="80">
                  <c:v>0.866000000000003</c:v>
                </c:pt>
                <c:pt idx="81">
                  <c:v>0.872700000000003</c:v>
                </c:pt>
                <c:pt idx="82">
                  <c:v>0.879400000000001</c:v>
                </c:pt>
                <c:pt idx="83">
                  <c:v>0.8861</c:v>
                </c:pt>
                <c:pt idx="84">
                  <c:v>0.8928</c:v>
                </c:pt>
                <c:pt idx="85">
                  <c:v>0.8995</c:v>
                </c:pt>
                <c:pt idx="86">
                  <c:v>0.9062</c:v>
                </c:pt>
                <c:pt idx="87">
                  <c:v>0.9129</c:v>
                </c:pt>
                <c:pt idx="88">
                  <c:v>0.9196</c:v>
                </c:pt>
                <c:pt idx="89">
                  <c:v>0.9263</c:v>
                </c:pt>
                <c:pt idx="90">
                  <c:v>0.933</c:v>
                </c:pt>
                <c:pt idx="91">
                  <c:v>0.939700000000001</c:v>
                </c:pt>
                <c:pt idx="92">
                  <c:v>0.9464</c:v>
                </c:pt>
                <c:pt idx="93">
                  <c:v>0.9531</c:v>
                </c:pt>
                <c:pt idx="94">
                  <c:v>0.959800000000001</c:v>
                </c:pt>
                <c:pt idx="95">
                  <c:v>0.9665</c:v>
                </c:pt>
                <c:pt idx="96">
                  <c:v>0.9732</c:v>
                </c:pt>
                <c:pt idx="97">
                  <c:v>0.979900000000003</c:v>
                </c:pt>
                <c:pt idx="98">
                  <c:v>0.9866</c:v>
                </c:pt>
                <c:pt idx="99">
                  <c:v>0.9933</c:v>
                </c:pt>
                <c:pt idx="100">
                  <c:v>1.0</c:v>
                </c:pt>
              </c:numCache>
            </c:numRef>
          </c:xVal>
          <c:yVal>
            <c:numRef>
              <c:f>'No coating 330-1000'!$F$15:$F$115</c:f>
              <c:numCache>
                <c:formatCode>General</c:formatCode>
                <c:ptCount val="101"/>
                <c:pt idx="0">
                  <c:v>8.95000000000009E-6</c:v>
                </c:pt>
                <c:pt idx="1">
                  <c:v>0.000571905000000003</c:v>
                </c:pt>
                <c:pt idx="2">
                  <c:v>0.014165165</c:v>
                </c:pt>
                <c:pt idx="3">
                  <c:v>0.11236367</c:v>
                </c:pt>
                <c:pt idx="4">
                  <c:v>0.181408445000001</c:v>
                </c:pt>
                <c:pt idx="5">
                  <c:v>0.28397634</c:v>
                </c:pt>
                <c:pt idx="6">
                  <c:v>0.355093935</c:v>
                </c:pt>
                <c:pt idx="7">
                  <c:v>0.38953443</c:v>
                </c:pt>
                <c:pt idx="8">
                  <c:v>0.422648535</c:v>
                </c:pt>
                <c:pt idx="9">
                  <c:v>0.453722935</c:v>
                </c:pt>
                <c:pt idx="10">
                  <c:v>0.47010233</c:v>
                </c:pt>
                <c:pt idx="11">
                  <c:v>0.482678870000002</c:v>
                </c:pt>
                <c:pt idx="12">
                  <c:v>0.488107045</c:v>
                </c:pt>
                <c:pt idx="13">
                  <c:v>0.49260263</c:v>
                </c:pt>
                <c:pt idx="14">
                  <c:v>0.495844320000001</c:v>
                </c:pt>
                <c:pt idx="15">
                  <c:v>0.498110460000002</c:v>
                </c:pt>
                <c:pt idx="16">
                  <c:v>0.500250405</c:v>
                </c:pt>
                <c:pt idx="17">
                  <c:v>0.5018981</c:v>
                </c:pt>
                <c:pt idx="18">
                  <c:v>0.503523419999999</c:v>
                </c:pt>
                <c:pt idx="19">
                  <c:v>0.505126364999997</c:v>
                </c:pt>
                <c:pt idx="20">
                  <c:v>0.50697812</c:v>
                </c:pt>
                <c:pt idx="21">
                  <c:v>0.508994555</c:v>
                </c:pt>
                <c:pt idx="22">
                  <c:v>0.510997564999999</c:v>
                </c:pt>
                <c:pt idx="23">
                  <c:v>0.512987149999996</c:v>
                </c:pt>
                <c:pt idx="24">
                  <c:v>0.5149651</c:v>
                </c:pt>
                <c:pt idx="25">
                  <c:v>0.516931415000001</c:v>
                </c:pt>
                <c:pt idx="26">
                  <c:v>0.518558524999997</c:v>
                </c:pt>
                <c:pt idx="27">
                  <c:v>0.5199771</c:v>
                </c:pt>
                <c:pt idx="28">
                  <c:v>0.521384934999999</c:v>
                </c:pt>
                <c:pt idx="29">
                  <c:v>0.52278203</c:v>
                </c:pt>
                <c:pt idx="30">
                  <c:v>0.52416928</c:v>
                </c:pt>
                <c:pt idx="31">
                  <c:v>0.52554758</c:v>
                </c:pt>
                <c:pt idx="32">
                  <c:v>0.526917825</c:v>
                </c:pt>
                <c:pt idx="33">
                  <c:v>0.52725345</c:v>
                </c:pt>
                <c:pt idx="34">
                  <c:v>0.52725524</c:v>
                </c:pt>
                <c:pt idx="35">
                  <c:v>0.52724808</c:v>
                </c:pt>
                <c:pt idx="36">
                  <c:v>0.527231075</c:v>
                </c:pt>
                <c:pt idx="37">
                  <c:v>0.52720512</c:v>
                </c:pt>
                <c:pt idx="38">
                  <c:v>0.526974210000003</c:v>
                </c:pt>
                <c:pt idx="39">
                  <c:v>0.526645745</c:v>
                </c:pt>
                <c:pt idx="40">
                  <c:v>0.526310119999997</c:v>
                </c:pt>
                <c:pt idx="41">
                  <c:v>0.525967335</c:v>
                </c:pt>
                <c:pt idx="42">
                  <c:v>0.525617389999996</c:v>
                </c:pt>
                <c:pt idx="43">
                  <c:v>0.525262074999997</c:v>
                </c:pt>
                <c:pt idx="44">
                  <c:v>0.525198529999999</c:v>
                </c:pt>
                <c:pt idx="45">
                  <c:v>0.525247755</c:v>
                </c:pt>
                <c:pt idx="46">
                  <c:v>0.525290715</c:v>
                </c:pt>
                <c:pt idx="47">
                  <c:v>0.5253292</c:v>
                </c:pt>
                <c:pt idx="48">
                  <c:v>0.52536142</c:v>
                </c:pt>
                <c:pt idx="49">
                  <c:v>0.525389164999997</c:v>
                </c:pt>
                <c:pt idx="50">
                  <c:v>0.526684230000001</c:v>
                </c:pt>
                <c:pt idx="51">
                  <c:v>0.528411579999997</c:v>
                </c:pt>
                <c:pt idx="52">
                  <c:v>0.53014072</c:v>
                </c:pt>
                <c:pt idx="53">
                  <c:v>0.53186986</c:v>
                </c:pt>
                <c:pt idx="54">
                  <c:v>0.53360079</c:v>
                </c:pt>
                <c:pt idx="55">
                  <c:v>0.535333509999996</c:v>
                </c:pt>
                <c:pt idx="56">
                  <c:v>0.53588841</c:v>
                </c:pt>
                <c:pt idx="57">
                  <c:v>0.536100524999999</c:v>
                </c:pt>
                <c:pt idx="58">
                  <c:v>0.53630906</c:v>
                </c:pt>
                <c:pt idx="59">
                  <c:v>0.53651491</c:v>
                </c:pt>
                <c:pt idx="60">
                  <c:v>0.53671718</c:v>
                </c:pt>
                <c:pt idx="61">
                  <c:v>0.53691766</c:v>
                </c:pt>
                <c:pt idx="62">
                  <c:v>0.53711456</c:v>
                </c:pt>
                <c:pt idx="63">
                  <c:v>0.537308775</c:v>
                </c:pt>
                <c:pt idx="64">
                  <c:v>0.5375012</c:v>
                </c:pt>
                <c:pt idx="65">
                  <c:v>0.537690045000001</c:v>
                </c:pt>
                <c:pt idx="66">
                  <c:v>0.537877995</c:v>
                </c:pt>
                <c:pt idx="67">
                  <c:v>0.538062364999996</c:v>
                </c:pt>
                <c:pt idx="68">
                  <c:v>0.538244945</c:v>
                </c:pt>
                <c:pt idx="69">
                  <c:v>0.538425735</c:v>
                </c:pt>
                <c:pt idx="70">
                  <c:v>0.538604735000001</c:v>
                </c:pt>
                <c:pt idx="71">
                  <c:v>0.538781945</c:v>
                </c:pt>
                <c:pt idx="72">
                  <c:v>0.53895647</c:v>
                </c:pt>
                <c:pt idx="73">
                  <c:v>0.5391301</c:v>
                </c:pt>
                <c:pt idx="74">
                  <c:v>0.539301045</c:v>
                </c:pt>
                <c:pt idx="75">
                  <c:v>0.539471095</c:v>
                </c:pt>
                <c:pt idx="76">
                  <c:v>0.539639355</c:v>
                </c:pt>
                <c:pt idx="77">
                  <c:v>0.539805825000001</c:v>
                </c:pt>
                <c:pt idx="78">
                  <c:v>0.5399714</c:v>
                </c:pt>
                <c:pt idx="79">
                  <c:v>0.540135185</c:v>
                </c:pt>
                <c:pt idx="80">
                  <c:v>0.540297179999999</c:v>
                </c:pt>
                <c:pt idx="81">
                  <c:v>0.54045828</c:v>
                </c:pt>
                <c:pt idx="82">
                  <c:v>0.540618485</c:v>
                </c:pt>
                <c:pt idx="83">
                  <c:v>0.5407769</c:v>
                </c:pt>
                <c:pt idx="84">
                  <c:v>0.54093442</c:v>
                </c:pt>
                <c:pt idx="85">
                  <c:v>0.541091045</c:v>
                </c:pt>
                <c:pt idx="86">
                  <c:v>0.541245880000001</c:v>
                </c:pt>
                <c:pt idx="87">
                  <c:v>0.541400715</c:v>
                </c:pt>
                <c:pt idx="88">
                  <c:v>0.541553759999997</c:v>
                </c:pt>
                <c:pt idx="89">
                  <c:v>0.541705910000003</c:v>
                </c:pt>
                <c:pt idx="90">
                  <c:v>0.541857165</c:v>
                </c:pt>
                <c:pt idx="91">
                  <c:v>0.542007524999999</c:v>
                </c:pt>
                <c:pt idx="92">
                  <c:v>0.54215699</c:v>
                </c:pt>
                <c:pt idx="93">
                  <c:v>0.54230556</c:v>
                </c:pt>
                <c:pt idx="94">
                  <c:v>0.542453235</c:v>
                </c:pt>
                <c:pt idx="95">
                  <c:v>0.542600015000003</c:v>
                </c:pt>
                <c:pt idx="96">
                  <c:v>0.542745900000003</c:v>
                </c:pt>
                <c:pt idx="97">
                  <c:v>0.542891785</c:v>
                </c:pt>
                <c:pt idx="98">
                  <c:v>0.54303588</c:v>
                </c:pt>
                <c:pt idx="99">
                  <c:v>0.543179975</c:v>
                </c:pt>
                <c:pt idx="100">
                  <c:v>0.543323174999999</c:v>
                </c:pt>
              </c:numCache>
            </c:numRef>
          </c:yVal>
        </c:ser>
        <c:axId val="535400312"/>
        <c:axId val="535403544"/>
      </c:scatterChart>
      <c:valAx>
        <c:axId val="535400312"/>
        <c:scaling>
          <c:orientation val="minMax"/>
          <c:max val="1.0"/>
          <c:min val="0.330000000000002"/>
        </c:scaling>
        <c:axPos val="b"/>
        <c:numFmt formatCode="General" sourceLinked="1"/>
        <c:tickLblPos val="nextTo"/>
        <c:txPr>
          <a:bodyPr/>
          <a:lstStyle/>
          <a:p>
            <a:pPr>
              <a:defRPr lang="en-GB"/>
            </a:pPr>
            <a:endParaRPr lang="en-US"/>
          </a:p>
        </c:txPr>
        <c:crossAx val="535403544"/>
        <c:crosses val="autoZero"/>
        <c:crossBetween val="midCat"/>
      </c:valAx>
      <c:valAx>
        <c:axId val="535403544"/>
        <c:scaling>
          <c:orientation val="minMax"/>
        </c:scaling>
        <c:axPos val="l"/>
        <c:majorGridlines/>
        <c:numFmt formatCode="General" sourceLinked="1"/>
        <c:tickLblPos val="nextTo"/>
        <c:txPr>
          <a:bodyPr/>
          <a:lstStyle/>
          <a:p>
            <a:pPr>
              <a:defRPr lang="en-GB"/>
            </a:pPr>
            <a:endParaRPr lang="en-US"/>
          </a:p>
        </c:txPr>
        <c:crossAx val="535400312"/>
        <c:crosses val="autoZero"/>
        <c:crossBetween val="midCat"/>
      </c:valAx>
    </c:plotArea>
    <c:legend>
      <c:legendPos val="r"/>
      <c:layout/>
      <c:txPr>
        <a:bodyPr/>
        <a:lstStyle/>
        <a:p>
          <a:pPr>
            <a:defRPr lang="en-GB"/>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1"/>
          <c:order val="0"/>
          <c:tx>
            <c:strRef>
              <c:f>'No coating 330-400'!$D$14</c:f>
              <c:strCache>
                <c:ptCount val="1"/>
                <c:pt idx="0">
                  <c:v>Transmission TRADC</c:v>
                </c:pt>
              </c:strCache>
            </c:strRef>
          </c:tx>
          <c:xVal>
            <c:numRef>
              <c:f>'No coating 330-400'!$B$15:$B$85</c:f>
              <c:numCache>
                <c:formatCode>General</c:formatCode>
                <c:ptCount val="71"/>
                <c:pt idx="0">
                  <c:v>0.330000000000002</c:v>
                </c:pt>
                <c:pt idx="1">
                  <c:v>0.331000000000002</c:v>
                </c:pt>
                <c:pt idx="2">
                  <c:v>0.332000000000002</c:v>
                </c:pt>
                <c:pt idx="3">
                  <c:v>0.333000000000002</c:v>
                </c:pt>
                <c:pt idx="4">
                  <c:v>0.334000000000002</c:v>
                </c:pt>
                <c:pt idx="5">
                  <c:v>0.335000000000002</c:v>
                </c:pt>
                <c:pt idx="6">
                  <c:v>0.336000000000002</c:v>
                </c:pt>
                <c:pt idx="7">
                  <c:v>0.337000000000002</c:v>
                </c:pt>
                <c:pt idx="8">
                  <c:v>0.338000000000002</c:v>
                </c:pt>
                <c:pt idx="9">
                  <c:v>0.339000000000002</c:v>
                </c:pt>
                <c:pt idx="10">
                  <c:v>0.34</c:v>
                </c:pt>
                <c:pt idx="11">
                  <c:v>0.341</c:v>
                </c:pt>
                <c:pt idx="12">
                  <c:v>0.342</c:v>
                </c:pt>
                <c:pt idx="13">
                  <c:v>0.343</c:v>
                </c:pt>
                <c:pt idx="14">
                  <c:v>0.344</c:v>
                </c:pt>
                <c:pt idx="15">
                  <c:v>0.345</c:v>
                </c:pt>
                <c:pt idx="16">
                  <c:v>0.346</c:v>
                </c:pt>
                <c:pt idx="17">
                  <c:v>0.347</c:v>
                </c:pt>
                <c:pt idx="18">
                  <c:v>0.348</c:v>
                </c:pt>
                <c:pt idx="19">
                  <c:v>0.349</c:v>
                </c:pt>
                <c:pt idx="20">
                  <c:v>0.35</c:v>
                </c:pt>
                <c:pt idx="21">
                  <c:v>0.351</c:v>
                </c:pt>
                <c:pt idx="22">
                  <c:v>0.352</c:v>
                </c:pt>
                <c:pt idx="23">
                  <c:v>0.353</c:v>
                </c:pt>
                <c:pt idx="24">
                  <c:v>0.354</c:v>
                </c:pt>
                <c:pt idx="25">
                  <c:v>0.355</c:v>
                </c:pt>
                <c:pt idx="26">
                  <c:v>0.356</c:v>
                </c:pt>
                <c:pt idx="27">
                  <c:v>0.357</c:v>
                </c:pt>
                <c:pt idx="28">
                  <c:v>0.358</c:v>
                </c:pt>
                <c:pt idx="29">
                  <c:v>0.359</c:v>
                </c:pt>
                <c:pt idx="30">
                  <c:v>0.36</c:v>
                </c:pt>
                <c:pt idx="31">
                  <c:v>0.361</c:v>
                </c:pt>
                <c:pt idx="32">
                  <c:v>0.362</c:v>
                </c:pt>
                <c:pt idx="33">
                  <c:v>0.363</c:v>
                </c:pt>
                <c:pt idx="34">
                  <c:v>0.364</c:v>
                </c:pt>
                <c:pt idx="35">
                  <c:v>0.365</c:v>
                </c:pt>
                <c:pt idx="36">
                  <c:v>0.366</c:v>
                </c:pt>
                <c:pt idx="37">
                  <c:v>0.367</c:v>
                </c:pt>
                <c:pt idx="38">
                  <c:v>0.368</c:v>
                </c:pt>
                <c:pt idx="39">
                  <c:v>0.369</c:v>
                </c:pt>
                <c:pt idx="40">
                  <c:v>0.37</c:v>
                </c:pt>
                <c:pt idx="41">
                  <c:v>0.371000000000001</c:v>
                </c:pt>
                <c:pt idx="42">
                  <c:v>0.372000000000001</c:v>
                </c:pt>
                <c:pt idx="43">
                  <c:v>0.373000000000001</c:v>
                </c:pt>
                <c:pt idx="44">
                  <c:v>0.374000000000001</c:v>
                </c:pt>
                <c:pt idx="45">
                  <c:v>0.375000000000001</c:v>
                </c:pt>
                <c:pt idx="46">
                  <c:v>0.376000000000001</c:v>
                </c:pt>
                <c:pt idx="47">
                  <c:v>0.377000000000001</c:v>
                </c:pt>
                <c:pt idx="48">
                  <c:v>0.378000000000001</c:v>
                </c:pt>
                <c:pt idx="49">
                  <c:v>0.379000000000001</c:v>
                </c:pt>
                <c:pt idx="50">
                  <c:v>0.380000000000001</c:v>
                </c:pt>
                <c:pt idx="51">
                  <c:v>0.381000000000001</c:v>
                </c:pt>
                <c:pt idx="52">
                  <c:v>0.382000000000001</c:v>
                </c:pt>
                <c:pt idx="53">
                  <c:v>0.383000000000001</c:v>
                </c:pt>
                <c:pt idx="54">
                  <c:v>0.384000000000001</c:v>
                </c:pt>
                <c:pt idx="55">
                  <c:v>0.385000000000001</c:v>
                </c:pt>
                <c:pt idx="56">
                  <c:v>0.386000000000001</c:v>
                </c:pt>
                <c:pt idx="57">
                  <c:v>0.387000000000001</c:v>
                </c:pt>
                <c:pt idx="58">
                  <c:v>0.388000000000001</c:v>
                </c:pt>
                <c:pt idx="59">
                  <c:v>0.389000000000001</c:v>
                </c:pt>
                <c:pt idx="60">
                  <c:v>0.390000000000001</c:v>
                </c:pt>
                <c:pt idx="61">
                  <c:v>0.391000000000001</c:v>
                </c:pt>
                <c:pt idx="62">
                  <c:v>0.392000000000002</c:v>
                </c:pt>
                <c:pt idx="63">
                  <c:v>0.393000000000002</c:v>
                </c:pt>
                <c:pt idx="64">
                  <c:v>0.394000000000002</c:v>
                </c:pt>
                <c:pt idx="65">
                  <c:v>0.395000000000002</c:v>
                </c:pt>
                <c:pt idx="66">
                  <c:v>0.396000000000002</c:v>
                </c:pt>
                <c:pt idx="67">
                  <c:v>0.397000000000002</c:v>
                </c:pt>
                <c:pt idx="68">
                  <c:v>0.398000000000002</c:v>
                </c:pt>
                <c:pt idx="69">
                  <c:v>0.399000000000002</c:v>
                </c:pt>
                <c:pt idx="70">
                  <c:v>0.4</c:v>
                </c:pt>
              </c:numCache>
            </c:numRef>
          </c:xVal>
          <c:yVal>
            <c:numRef>
              <c:f>'No coating 330-400'!$D$15:$D$85</c:f>
              <c:numCache>
                <c:formatCode>General</c:formatCode>
                <c:ptCount val="71"/>
                <c:pt idx="0">
                  <c:v>0.0168680650000001</c:v>
                </c:pt>
                <c:pt idx="1">
                  <c:v>0.02354745</c:v>
                </c:pt>
                <c:pt idx="2">
                  <c:v>0.03246165</c:v>
                </c:pt>
                <c:pt idx="3">
                  <c:v>0.04423806</c:v>
                </c:pt>
                <c:pt idx="4">
                  <c:v>0.05964817</c:v>
                </c:pt>
                <c:pt idx="5">
                  <c:v>0.066202255</c:v>
                </c:pt>
                <c:pt idx="6">
                  <c:v>0.07339537</c:v>
                </c:pt>
                <c:pt idx="7">
                  <c:v>0.0812812149999999</c:v>
                </c:pt>
                <c:pt idx="8">
                  <c:v>0.0899179650000003</c:v>
                </c:pt>
                <c:pt idx="9">
                  <c:v>0.09936827</c:v>
                </c:pt>
                <c:pt idx="10">
                  <c:v>0.109700150000001</c:v>
                </c:pt>
                <c:pt idx="11">
                  <c:v>0.12098431</c:v>
                </c:pt>
                <c:pt idx="12">
                  <c:v>0.13329951</c:v>
                </c:pt>
                <c:pt idx="13">
                  <c:v>0.146725405000001</c:v>
                </c:pt>
                <c:pt idx="14">
                  <c:v>0.161353285</c:v>
                </c:pt>
                <c:pt idx="15">
                  <c:v>0.177274440000001</c:v>
                </c:pt>
                <c:pt idx="16">
                  <c:v>0.1945909</c:v>
                </c:pt>
                <c:pt idx="17">
                  <c:v>0.213410065000001</c:v>
                </c:pt>
                <c:pt idx="18">
                  <c:v>0.233844705</c:v>
                </c:pt>
                <c:pt idx="19">
                  <c:v>0.256017435</c:v>
                </c:pt>
                <c:pt idx="20">
                  <c:v>0.280058925000002</c:v>
                </c:pt>
                <c:pt idx="21">
                  <c:v>0.288214165000002</c:v>
                </c:pt>
                <c:pt idx="22">
                  <c:v>0.29657973</c:v>
                </c:pt>
                <c:pt idx="23">
                  <c:v>0.3051592</c:v>
                </c:pt>
                <c:pt idx="24">
                  <c:v>0.313958840000002</c:v>
                </c:pt>
                <c:pt idx="25">
                  <c:v>0.322983125000002</c:v>
                </c:pt>
                <c:pt idx="26">
                  <c:v>0.332237425</c:v>
                </c:pt>
                <c:pt idx="27">
                  <c:v>0.341726215000001</c:v>
                </c:pt>
                <c:pt idx="28">
                  <c:v>0.351453970000001</c:v>
                </c:pt>
                <c:pt idx="29">
                  <c:v>0.36142785</c:v>
                </c:pt>
                <c:pt idx="30">
                  <c:v>0.37165233</c:v>
                </c:pt>
                <c:pt idx="31">
                  <c:v>0.382132780000001</c:v>
                </c:pt>
                <c:pt idx="32">
                  <c:v>0.392874570000003</c:v>
                </c:pt>
                <c:pt idx="33">
                  <c:v>0.403883965000003</c:v>
                </c:pt>
                <c:pt idx="34">
                  <c:v>0.415166335000001</c:v>
                </c:pt>
                <c:pt idx="35">
                  <c:v>0.426728840000001</c:v>
                </c:pt>
                <c:pt idx="36">
                  <c:v>0.430752760000001</c:v>
                </c:pt>
                <c:pt idx="37">
                  <c:v>0.434808900000003</c:v>
                </c:pt>
                <c:pt idx="38">
                  <c:v>0.43889905</c:v>
                </c:pt>
                <c:pt idx="39">
                  <c:v>0.44302142</c:v>
                </c:pt>
                <c:pt idx="40">
                  <c:v>0.447176905000002</c:v>
                </c:pt>
                <c:pt idx="41">
                  <c:v>0.449158435</c:v>
                </c:pt>
                <c:pt idx="42">
                  <c:v>0.45114623</c:v>
                </c:pt>
                <c:pt idx="43">
                  <c:v>0.453141185</c:v>
                </c:pt>
                <c:pt idx="44">
                  <c:v>0.455142405</c:v>
                </c:pt>
                <c:pt idx="45">
                  <c:v>0.45714989</c:v>
                </c:pt>
                <c:pt idx="46">
                  <c:v>0.45916364</c:v>
                </c:pt>
                <c:pt idx="47">
                  <c:v>0.461185445</c:v>
                </c:pt>
                <c:pt idx="48">
                  <c:v>0.46321262</c:v>
                </c:pt>
                <c:pt idx="49">
                  <c:v>0.465246955</c:v>
                </c:pt>
                <c:pt idx="50">
                  <c:v>0.46728845</c:v>
                </c:pt>
                <c:pt idx="51">
                  <c:v>0.47029744</c:v>
                </c:pt>
                <c:pt idx="52">
                  <c:v>0.473322540000001</c:v>
                </c:pt>
                <c:pt idx="53">
                  <c:v>0.47636554</c:v>
                </c:pt>
                <c:pt idx="54">
                  <c:v>0.479425545000001</c:v>
                </c:pt>
                <c:pt idx="55">
                  <c:v>0.48250345</c:v>
                </c:pt>
                <c:pt idx="56">
                  <c:v>0.485597465000001</c:v>
                </c:pt>
                <c:pt idx="57">
                  <c:v>0.48870938</c:v>
                </c:pt>
                <c:pt idx="58">
                  <c:v>0.491839195000001</c:v>
                </c:pt>
                <c:pt idx="59">
                  <c:v>0.494986910000003</c:v>
                </c:pt>
                <c:pt idx="60">
                  <c:v>0.49815163</c:v>
                </c:pt>
                <c:pt idx="61">
                  <c:v>0.499327660000003</c:v>
                </c:pt>
                <c:pt idx="62">
                  <c:v>0.50050548</c:v>
                </c:pt>
                <c:pt idx="63">
                  <c:v>0.50168509</c:v>
                </c:pt>
                <c:pt idx="64">
                  <c:v>0.502865594999999</c:v>
                </c:pt>
                <c:pt idx="65">
                  <c:v>0.504048784999999</c:v>
                </c:pt>
                <c:pt idx="66">
                  <c:v>0.505233764999996</c:v>
                </c:pt>
                <c:pt idx="67">
                  <c:v>0.50641964</c:v>
                </c:pt>
                <c:pt idx="68">
                  <c:v>0.5076082</c:v>
                </c:pt>
                <c:pt idx="69">
                  <c:v>0.508797655000001</c:v>
                </c:pt>
                <c:pt idx="70">
                  <c:v>0.5099889</c:v>
                </c:pt>
              </c:numCache>
            </c:numRef>
          </c:yVal>
        </c:ser>
        <c:ser>
          <c:idx val="3"/>
          <c:order val="1"/>
          <c:tx>
            <c:strRef>
              <c:f>'No coating 330-400'!$F$14</c:f>
              <c:strCache>
                <c:ptCount val="1"/>
                <c:pt idx="0">
                  <c:v>Transmission SUB</c:v>
                </c:pt>
              </c:strCache>
            </c:strRef>
          </c:tx>
          <c:xVal>
            <c:numRef>
              <c:f>'No coating 330-400'!$B$15:$B$85</c:f>
              <c:numCache>
                <c:formatCode>General</c:formatCode>
                <c:ptCount val="71"/>
                <c:pt idx="0">
                  <c:v>0.330000000000002</c:v>
                </c:pt>
                <c:pt idx="1">
                  <c:v>0.331000000000002</c:v>
                </c:pt>
                <c:pt idx="2">
                  <c:v>0.332000000000002</c:v>
                </c:pt>
                <c:pt idx="3">
                  <c:v>0.333000000000002</c:v>
                </c:pt>
                <c:pt idx="4">
                  <c:v>0.334000000000002</c:v>
                </c:pt>
                <c:pt idx="5">
                  <c:v>0.335000000000002</c:v>
                </c:pt>
                <c:pt idx="6">
                  <c:v>0.336000000000002</c:v>
                </c:pt>
                <c:pt idx="7">
                  <c:v>0.337000000000002</c:v>
                </c:pt>
                <c:pt idx="8">
                  <c:v>0.338000000000002</c:v>
                </c:pt>
                <c:pt idx="9">
                  <c:v>0.339000000000002</c:v>
                </c:pt>
                <c:pt idx="10">
                  <c:v>0.34</c:v>
                </c:pt>
                <c:pt idx="11">
                  <c:v>0.341</c:v>
                </c:pt>
                <c:pt idx="12">
                  <c:v>0.342</c:v>
                </c:pt>
                <c:pt idx="13">
                  <c:v>0.343</c:v>
                </c:pt>
                <c:pt idx="14">
                  <c:v>0.344</c:v>
                </c:pt>
                <c:pt idx="15">
                  <c:v>0.345</c:v>
                </c:pt>
                <c:pt idx="16">
                  <c:v>0.346</c:v>
                </c:pt>
                <c:pt idx="17">
                  <c:v>0.347</c:v>
                </c:pt>
                <c:pt idx="18">
                  <c:v>0.348</c:v>
                </c:pt>
                <c:pt idx="19">
                  <c:v>0.349</c:v>
                </c:pt>
                <c:pt idx="20">
                  <c:v>0.35</c:v>
                </c:pt>
                <c:pt idx="21">
                  <c:v>0.351</c:v>
                </c:pt>
                <c:pt idx="22">
                  <c:v>0.352</c:v>
                </c:pt>
                <c:pt idx="23">
                  <c:v>0.353</c:v>
                </c:pt>
                <c:pt idx="24">
                  <c:v>0.354</c:v>
                </c:pt>
                <c:pt idx="25">
                  <c:v>0.355</c:v>
                </c:pt>
                <c:pt idx="26">
                  <c:v>0.356</c:v>
                </c:pt>
                <c:pt idx="27">
                  <c:v>0.357</c:v>
                </c:pt>
                <c:pt idx="28">
                  <c:v>0.358</c:v>
                </c:pt>
                <c:pt idx="29">
                  <c:v>0.359</c:v>
                </c:pt>
                <c:pt idx="30">
                  <c:v>0.36</c:v>
                </c:pt>
                <c:pt idx="31">
                  <c:v>0.361</c:v>
                </c:pt>
                <c:pt idx="32">
                  <c:v>0.362</c:v>
                </c:pt>
                <c:pt idx="33">
                  <c:v>0.363</c:v>
                </c:pt>
                <c:pt idx="34">
                  <c:v>0.364</c:v>
                </c:pt>
                <c:pt idx="35">
                  <c:v>0.365</c:v>
                </c:pt>
                <c:pt idx="36">
                  <c:v>0.366</c:v>
                </c:pt>
                <c:pt idx="37">
                  <c:v>0.367</c:v>
                </c:pt>
                <c:pt idx="38">
                  <c:v>0.368</c:v>
                </c:pt>
                <c:pt idx="39">
                  <c:v>0.369</c:v>
                </c:pt>
                <c:pt idx="40">
                  <c:v>0.37</c:v>
                </c:pt>
                <c:pt idx="41">
                  <c:v>0.371000000000001</c:v>
                </c:pt>
                <c:pt idx="42">
                  <c:v>0.372000000000001</c:v>
                </c:pt>
                <c:pt idx="43">
                  <c:v>0.373000000000001</c:v>
                </c:pt>
                <c:pt idx="44">
                  <c:v>0.374000000000001</c:v>
                </c:pt>
                <c:pt idx="45">
                  <c:v>0.375000000000001</c:v>
                </c:pt>
                <c:pt idx="46">
                  <c:v>0.376000000000001</c:v>
                </c:pt>
                <c:pt idx="47">
                  <c:v>0.377000000000001</c:v>
                </c:pt>
                <c:pt idx="48">
                  <c:v>0.378000000000001</c:v>
                </c:pt>
                <c:pt idx="49">
                  <c:v>0.379000000000001</c:v>
                </c:pt>
                <c:pt idx="50">
                  <c:v>0.380000000000001</c:v>
                </c:pt>
                <c:pt idx="51">
                  <c:v>0.381000000000001</c:v>
                </c:pt>
                <c:pt idx="52">
                  <c:v>0.382000000000001</c:v>
                </c:pt>
                <c:pt idx="53">
                  <c:v>0.383000000000001</c:v>
                </c:pt>
                <c:pt idx="54">
                  <c:v>0.384000000000001</c:v>
                </c:pt>
                <c:pt idx="55">
                  <c:v>0.385000000000001</c:v>
                </c:pt>
                <c:pt idx="56">
                  <c:v>0.386000000000001</c:v>
                </c:pt>
                <c:pt idx="57">
                  <c:v>0.387000000000001</c:v>
                </c:pt>
                <c:pt idx="58">
                  <c:v>0.388000000000001</c:v>
                </c:pt>
                <c:pt idx="59">
                  <c:v>0.389000000000001</c:v>
                </c:pt>
                <c:pt idx="60">
                  <c:v>0.390000000000001</c:v>
                </c:pt>
                <c:pt idx="61">
                  <c:v>0.391000000000001</c:v>
                </c:pt>
                <c:pt idx="62">
                  <c:v>0.392000000000002</c:v>
                </c:pt>
                <c:pt idx="63">
                  <c:v>0.393000000000002</c:v>
                </c:pt>
                <c:pt idx="64">
                  <c:v>0.394000000000002</c:v>
                </c:pt>
                <c:pt idx="65">
                  <c:v>0.395000000000002</c:v>
                </c:pt>
                <c:pt idx="66">
                  <c:v>0.396000000000002</c:v>
                </c:pt>
                <c:pt idx="67">
                  <c:v>0.397000000000002</c:v>
                </c:pt>
                <c:pt idx="68">
                  <c:v>0.398000000000002</c:v>
                </c:pt>
                <c:pt idx="69">
                  <c:v>0.399000000000002</c:v>
                </c:pt>
                <c:pt idx="70">
                  <c:v>0.4</c:v>
                </c:pt>
              </c:numCache>
            </c:numRef>
          </c:xVal>
          <c:yVal>
            <c:numRef>
              <c:f>'No coating 330-400'!$F$15:$F$85</c:f>
              <c:numCache>
                <c:formatCode>General</c:formatCode>
                <c:ptCount val="71"/>
                <c:pt idx="0">
                  <c:v>8.95000000000009E-6</c:v>
                </c:pt>
                <c:pt idx="1">
                  <c:v>1.70050000000001E-5</c:v>
                </c:pt>
                <c:pt idx="2">
                  <c:v>2.86400000000002E-5</c:v>
                </c:pt>
                <c:pt idx="3">
                  <c:v>4.654E-5</c:v>
                </c:pt>
                <c:pt idx="4">
                  <c:v>7.33900000000006E-5</c:v>
                </c:pt>
                <c:pt idx="5">
                  <c:v>0.000171840000000001</c:v>
                </c:pt>
                <c:pt idx="6">
                  <c:v>0.000359790000000002</c:v>
                </c:pt>
                <c:pt idx="7">
                  <c:v>0.000690045000000004</c:v>
                </c:pt>
                <c:pt idx="8">
                  <c:v>0.00124047</c:v>
                </c:pt>
                <c:pt idx="9">
                  <c:v>0.002113095</c:v>
                </c:pt>
                <c:pt idx="10">
                  <c:v>0.003444855</c:v>
                </c:pt>
                <c:pt idx="11">
                  <c:v>0.00541027500000003</c:v>
                </c:pt>
                <c:pt idx="12">
                  <c:v>0.008233105</c:v>
                </c:pt>
                <c:pt idx="13">
                  <c:v>0.01219169</c:v>
                </c:pt>
                <c:pt idx="14">
                  <c:v>0.017628815</c:v>
                </c:pt>
                <c:pt idx="15">
                  <c:v>0.024962445</c:v>
                </c:pt>
                <c:pt idx="16">
                  <c:v>0.034700045</c:v>
                </c:pt>
                <c:pt idx="17">
                  <c:v>0.047444845</c:v>
                </c:pt>
                <c:pt idx="18">
                  <c:v>0.06391374</c:v>
                </c:pt>
                <c:pt idx="19">
                  <c:v>0.084950715</c:v>
                </c:pt>
                <c:pt idx="20">
                  <c:v>0.11154564</c:v>
                </c:pt>
                <c:pt idx="21">
                  <c:v>0.12007857</c:v>
                </c:pt>
                <c:pt idx="22">
                  <c:v>0.12916282</c:v>
                </c:pt>
                <c:pt idx="23">
                  <c:v>0.13882882</c:v>
                </c:pt>
                <c:pt idx="24">
                  <c:v>0.149107895</c:v>
                </c:pt>
                <c:pt idx="25">
                  <c:v>0.16002958</c:v>
                </c:pt>
                <c:pt idx="26">
                  <c:v>0.171629675</c:v>
                </c:pt>
                <c:pt idx="27">
                  <c:v>0.183942190000001</c:v>
                </c:pt>
                <c:pt idx="28">
                  <c:v>0.19700382</c:v>
                </c:pt>
                <c:pt idx="29">
                  <c:v>0.21085126</c:v>
                </c:pt>
                <c:pt idx="30">
                  <c:v>0.225524785</c:v>
                </c:pt>
                <c:pt idx="31">
                  <c:v>0.24106467</c:v>
                </c:pt>
                <c:pt idx="32">
                  <c:v>0.257512980000001</c:v>
                </c:pt>
                <c:pt idx="33">
                  <c:v>0.274915360000001</c:v>
                </c:pt>
                <c:pt idx="34">
                  <c:v>0.293316560000003</c:v>
                </c:pt>
                <c:pt idx="35">
                  <c:v>0.312764015000001</c:v>
                </c:pt>
                <c:pt idx="36">
                  <c:v>0.320690135</c:v>
                </c:pt>
                <c:pt idx="37">
                  <c:v>0.328784515000003</c:v>
                </c:pt>
                <c:pt idx="38">
                  <c:v>0.33705163</c:v>
                </c:pt>
                <c:pt idx="39">
                  <c:v>0.345494165000002</c:v>
                </c:pt>
                <c:pt idx="40">
                  <c:v>0.354114805000002</c:v>
                </c:pt>
                <c:pt idx="41">
                  <c:v>0.359080265000003</c:v>
                </c:pt>
                <c:pt idx="42">
                  <c:v>0.36410211</c:v>
                </c:pt>
                <c:pt idx="43">
                  <c:v>0.369181235000001</c:v>
                </c:pt>
                <c:pt idx="44">
                  <c:v>0.374317640000001</c:v>
                </c:pt>
                <c:pt idx="45">
                  <c:v>0.379512220000001</c:v>
                </c:pt>
                <c:pt idx="46">
                  <c:v>0.384765870000001</c:v>
                </c:pt>
                <c:pt idx="47">
                  <c:v>0.390078590000003</c:v>
                </c:pt>
                <c:pt idx="48">
                  <c:v>0.395451275000002</c:v>
                </c:pt>
                <c:pt idx="49">
                  <c:v>0.400883925000002</c:v>
                </c:pt>
                <c:pt idx="50">
                  <c:v>0.406377435000001</c:v>
                </c:pt>
                <c:pt idx="51">
                  <c:v>0.410843485000001</c:v>
                </c:pt>
                <c:pt idx="52">
                  <c:v>0.415352495000002</c:v>
                </c:pt>
                <c:pt idx="53">
                  <c:v>0.419905360000001</c:v>
                </c:pt>
                <c:pt idx="54">
                  <c:v>0.424500290000001</c:v>
                </c:pt>
                <c:pt idx="55">
                  <c:v>0.42913997</c:v>
                </c:pt>
                <c:pt idx="56">
                  <c:v>0.433823505000003</c:v>
                </c:pt>
                <c:pt idx="57">
                  <c:v>0.438551790000001</c:v>
                </c:pt>
                <c:pt idx="58">
                  <c:v>0.443324825000002</c:v>
                </c:pt>
                <c:pt idx="59">
                  <c:v>0.44814261</c:v>
                </c:pt>
                <c:pt idx="60">
                  <c:v>0.453006935000001</c:v>
                </c:pt>
                <c:pt idx="61">
                  <c:v>0.455419855</c:v>
                </c:pt>
                <c:pt idx="62">
                  <c:v>0.45784262</c:v>
                </c:pt>
                <c:pt idx="63">
                  <c:v>0.46027523</c:v>
                </c:pt>
                <c:pt idx="64">
                  <c:v>0.462717685</c:v>
                </c:pt>
                <c:pt idx="65">
                  <c:v>0.465170880000001</c:v>
                </c:pt>
                <c:pt idx="66">
                  <c:v>0.467634815</c:v>
                </c:pt>
                <c:pt idx="67">
                  <c:v>0.4701077</c:v>
                </c:pt>
                <c:pt idx="68">
                  <c:v>0.472591325</c:v>
                </c:pt>
                <c:pt idx="69">
                  <c:v>0.475085690000001</c:v>
                </c:pt>
                <c:pt idx="70">
                  <c:v>0.477589900000001</c:v>
                </c:pt>
              </c:numCache>
            </c:numRef>
          </c:yVal>
        </c:ser>
        <c:axId val="471489976"/>
        <c:axId val="471037992"/>
      </c:scatterChart>
      <c:valAx>
        <c:axId val="471489976"/>
        <c:scaling>
          <c:orientation val="minMax"/>
          <c:max val="0.4"/>
          <c:min val="0.330000000000002"/>
        </c:scaling>
        <c:axPos val="b"/>
        <c:numFmt formatCode="General" sourceLinked="1"/>
        <c:tickLblPos val="nextTo"/>
        <c:txPr>
          <a:bodyPr/>
          <a:lstStyle/>
          <a:p>
            <a:pPr>
              <a:defRPr lang="en-GB"/>
            </a:pPr>
            <a:endParaRPr lang="en-US"/>
          </a:p>
        </c:txPr>
        <c:crossAx val="471037992"/>
        <c:crosses val="autoZero"/>
        <c:crossBetween val="midCat"/>
      </c:valAx>
      <c:valAx>
        <c:axId val="471037992"/>
        <c:scaling>
          <c:orientation val="minMax"/>
        </c:scaling>
        <c:axPos val="l"/>
        <c:majorGridlines/>
        <c:numFmt formatCode="General" sourceLinked="1"/>
        <c:tickLblPos val="nextTo"/>
        <c:txPr>
          <a:bodyPr/>
          <a:lstStyle/>
          <a:p>
            <a:pPr>
              <a:defRPr lang="en-GB"/>
            </a:pPr>
            <a:endParaRPr lang="en-US"/>
          </a:p>
        </c:txPr>
        <c:crossAx val="471489976"/>
        <c:crosses val="autoZero"/>
        <c:crossBetween val="midCat"/>
      </c:valAx>
    </c:plotArea>
    <c:legend>
      <c:legendPos val="r"/>
      <c:layout/>
      <c:txPr>
        <a:bodyPr/>
        <a:lstStyle/>
        <a:p>
          <a:pPr>
            <a:defRPr lang="en-GB"/>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strRef>
              <c:f>Sheet1!$B$1</c:f>
              <c:strCache>
                <c:ptCount val="1"/>
                <c:pt idx="0">
                  <c:v>TRADC B band</c:v>
                </c:pt>
              </c:strCache>
            </c:strRef>
          </c:tx>
          <c:xVal>
            <c:numRef>
              <c:f>Sheet1!$A$2:$A$26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Sheet1!$B$2:$B$26</c:f>
              <c:numCache>
                <c:formatCode>General</c:formatCode>
                <c:ptCount val="25"/>
                <c:pt idx="0">
                  <c:v>0.739800000000003</c:v>
                </c:pt>
                <c:pt idx="1">
                  <c:v>0.5182</c:v>
                </c:pt>
                <c:pt idx="2">
                  <c:v>0.4486</c:v>
                </c:pt>
                <c:pt idx="3">
                  <c:v>0.4097</c:v>
                </c:pt>
                <c:pt idx="4">
                  <c:v>0.384400000000002</c:v>
                </c:pt>
                <c:pt idx="5">
                  <c:v>0.3572</c:v>
                </c:pt>
                <c:pt idx="6">
                  <c:v>0.329500000000002</c:v>
                </c:pt>
                <c:pt idx="7">
                  <c:v>0.312800000000002</c:v>
                </c:pt>
                <c:pt idx="8">
                  <c:v>0.313400000000002</c:v>
                </c:pt>
                <c:pt idx="9">
                  <c:v>0.322600000000001</c:v>
                </c:pt>
                <c:pt idx="10">
                  <c:v>0.334500000000002</c:v>
                </c:pt>
                <c:pt idx="11">
                  <c:v>0.3417</c:v>
                </c:pt>
                <c:pt idx="12">
                  <c:v>0.338691278647723</c:v>
                </c:pt>
                <c:pt idx="13">
                  <c:v>0.325500000000002</c:v>
                </c:pt>
                <c:pt idx="14">
                  <c:v>0.306</c:v>
                </c:pt>
                <c:pt idx="15">
                  <c:v>0.2855</c:v>
                </c:pt>
                <c:pt idx="16">
                  <c:v>0.2801</c:v>
                </c:pt>
                <c:pt idx="17">
                  <c:v>0.2985</c:v>
                </c:pt>
                <c:pt idx="18">
                  <c:v>0.335100000000002</c:v>
                </c:pt>
                <c:pt idx="19">
                  <c:v>0.3807</c:v>
                </c:pt>
                <c:pt idx="20">
                  <c:v>0.4286</c:v>
                </c:pt>
                <c:pt idx="21">
                  <c:v>0.4762</c:v>
                </c:pt>
                <c:pt idx="22">
                  <c:v>0.5285</c:v>
                </c:pt>
                <c:pt idx="23">
                  <c:v>0.5306</c:v>
                </c:pt>
                <c:pt idx="24">
                  <c:v>0.576700000000003</c:v>
                </c:pt>
              </c:numCache>
            </c:numRef>
          </c:yVal>
        </c:ser>
        <c:ser>
          <c:idx val="1"/>
          <c:order val="1"/>
          <c:tx>
            <c:strRef>
              <c:f>Sheet1!$C$1</c:f>
              <c:strCache>
                <c:ptCount val="1"/>
                <c:pt idx="0">
                  <c:v>SUB B band</c:v>
                </c:pt>
              </c:strCache>
            </c:strRef>
          </c:tx>
          <c:xVal>
            <c:numRef>
              <c:f>Sheet1!$A$2:$A$26</c:f>
              <c:numCache>
                <c:formatCode>General</c:formatCode>
                <c:ptCount val="25"/>
                <c:pt idx="0">
                  <c:v>-1.0</c:v>
                </c:pt>
                <c:pt idx="1">
                  <c:v>-0.916700000000001</c:v>
                </c:pt>
                <c:pt idx="2">
                  <c:v>-0.8333</c:v>
                </c:pt>
                <c:pt idx="3">
                  <c:v>-0.750000000000003</c:v>
                </c:pt>
                <c:pt idx="4">
                  <c:v>-0.666700000000004</c:v>
                </c:pt>
                <c:pt idx="5">
                  <c:v>-0.5833</c:v>
                </c:pt>
                <c:pt idx="6">
                  <c:v>-0.5</c:v>
                </c:pt>
                <c:pt idx="7">
                  <c:v>-0.4167</c:v>
                </c:pt>
                <c:pt idx="8">
                  <c:v>-0.333300000000002</c:v>
                </c:pt>
                <c:pt idx="9">
                  <c:v>-0.25</c:v>
                </c:pt>
                <c:pt idx="10">
                  <c:v>-0.1667</c:v>
                </c:pt>
                <c:pt idx="11">
                  <c:v>-0.0833</c:v>
                </c:pt>
                <c:pt idx="12">
                  <c:v>0.0</c:v>
                </c:pt>
                <c:pt idx="13">
                  <c:v>0.0833</c:v>
                </c:pt>
                <c:pt idx="14">
                  <c:v>0.1667</c:v>
                </c:pt>
                <c:pt idx="15">
                  <c:v>0.25</c:v>
                </c:pt>
                <c:pt idx="16">
                  <c:v>0.333300000000002</c:v>
                </c:pt>
                <c:pt idx="17">
                  <c:v>0.4167</c:v>
                </c:pt>
                <c:pt idx="18">
                  <c:v>0.5</c:v>
                </c:pt>
                <c:pt idx="19">
                  <c:v>0.5833</c:v>
                </c:pt>
                <c:pt idx="20">
                  <c:v>0.666700000000004</c:v>
                </c:pt>
                <c:pt idx="21">
                  <c:v>0.750000000000003</c:v>
                </c:pt>
                <c:pt idx="22">
                  <c:v>0.8333</c:v>
                </c:pt>
                <c:pt idx="23">
                  <c:v>0.916700000000001</c:v>
                </c:pt>
                <c:pt idx="24">
                  <c:v>1.0</c:v>
                </c:pt>
              </c:numCache>
            </c:numRef>
          </c:xVal>
          <c:yVal>
            <c:numRef>
              <c:f>Sheet1!$C$2:$C$26</c:f>
              <c:numCache>
                <c:formatCode>General</c:formatCode>
                <c:ptCount val="25"/>
                <c:pt idx="0">
                  <c:v>0.825000000000001</c:v>
                </c:pt>
                <c:pt idx="1">
                  <c:v>0.5429</c:v>
                </c:pt>
                <c:pt idx="2">
                  <c:v>0.4579</c:v>
                </c:pt>
                <c:pt idx="3">
                  <c:v>0.391300000000002</c:v>
                </c:pt>
                <c:pt idx="4">
                  <c:v>0.337000000000002</c:v>
                </c:pt>
                <c:pt idx="5">
                  <c:v>0.300900000000001</c:v>
                </c:pt>
                <c:pt idx="6">
                  <c:v>0.2757</c:v>
                </c:pt>
                <c:pt idx="7">
                  <c:v>0.2587</c:v>
                </c:pt>
                <c:pt idx="8">
                  <c:v>0.247400000000001</c:v>
                </c:pt>
                <c:pt idx="9">
                  <c:v>0.239400000000001</c:v>
                </c:pt>
                <c:pt idx="10">
                  <c:v>0.2338</c:v>
                </c:pt>
                <c:pt idx="11">
                  <c:v>0.2303</c:v>
                </c:pt>
                <c:pt idx="12">
                  <c:v>0.227304714989444</c:v>
                </c:pt>
                <c:pt idx="13">
                  <c:v>0.2303</c:v>
                </c:pt>
                <c:pt idx="14">
                  <c:v>0.2338</c:v>
                </c:pt>
                <c:pt idx="15">
                  <c:v>0.239400000000001</c:v>
                </c:pt>
                <c:pt idx="16">
                  <c:v>0.247400000000001</c:v>
                </c:pt>
                <c:pt idx="17">
                  <c:v>0.2587</c:v>
                </c:pt>
                <c:pt idx="18">
                  <c:v>0.2757</c:v>
                </c:pt>
                <c:pt idx="19">
                  <c:v>0.300900000000001</c:v>
                </c:pt>
                <c:pt idx="20">
                  <c:v>0.337000000000002</c:v>
                </c:pt>
                <c:pt idx="21">
                  <c:v>0.391300000000002</c:v>
                </c:pt>
                <c:pt idx="22">
                  <c:v>0.4579</c:v>
                </c:pt>
                <c:pt idx="23">
                  <c:v>0.543</c:v>
                </c:pt>
                <c:pt idx="24">
                  <c:v>0.825000000000001</c:v>
                </c:pt>
              </c:numCache>
            </c:numRef>
          </c:yVal>
        </c:ser>
        <c:axId val="601666664"/>
        <c:axId val="511853384"/>
      </c:scatterChart>
      <c:valAx>
        <c:axId val="601666664"/>
        <c:scaling>
          <c:orientation val="minMax"/>
          <c:max val="1.0"/>
          <c:min val="-1.0"/>
        </c:scaling>
        <c:axPos val="b"/>
        <c:numFmt formatCode="General" sourceLinked="1"/>
        <c:tickLblPos val="nextTo"/>
        <c:txPr>
          <a:bodyPr/>
          <a:lstStyle/>
          <a:p>
            <a:pPr>
              <a:defRPr lang="en-GB"/>
            </a:pPr>
            <a:endParaRPr lang="en-US"/>
          </a:p>
        </c:txPr>
        <c:crossAx val="511853384"/>
        <c:crosses val="autoZero"/>
        <c:crossBetween val="midCat"/>
      </c:valAx>
      <c:valAx>
        <c:axId val="511853384"/>
        <c:scaling>
          <c:orientation val="minMax"/>
          <c:max val="1.1"/>
          <c:min val="0.2"/>
        </c:scaling>
        <c:axPos val="l"/>
        <c:majorGridlines/>
        <c:numFmt formatCode="General" sourceLinked="1"/>
        <c:tickLblPos val="nextTo"/>
        <c:txPr>
          <a:bodyPr/>
          <a:lstStyle/>
          <a:p>
            <a:pPr>
              <a:defRPr lang="en-GB"/>
            </a:pPr>
            <a:endParaRPr lang="en-US"/>
          </a:p>
        </c:txPr>
        <c:crossAx val="601666664"/>
        <c:crosses val="autoZero"/>
        <c:crossBetween val="midCat"/>
      </c:valAx>
    </c:plotArea>
    <c:legend>
      <c:legendPos val="r"/>
      <c:layout/>
      <c:txPr>
        <a:bodyPr/>
        <a:lstStyle/>
        <a:p>
          <a:pPr>
            <a:defRPr lang="en-GB"/>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12" charset="0"/>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12" charset="0"/>
              </a:defRPr>
            </a:lvl1pPr>
          </a:lstStyle>
          <a:p>
            <a:pPr>
              <a:defRPr/>
            </a:pPr>
            <a:fld id="{F6A3688A-3493-4C0A-8735-4F185BDCF8D0}" type="datetime1">
              <a:rPr lang="es-ES"/>
              <a:pPr>
                <a:defRPr/>
              </a:pPr>
              <a:t>3/23/10</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12" charset="0"/>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12" charset="0"/>
              </a:defRPr>
            </a:lvl1pPr>
          </a:lstStyle>
          <a:p>
            <a:pPr>
              <a:defRPr/>
            </a:pPr>
            <a:fld id="{1E434896-3951-4EEF-A1B1-A86F4423E03B}"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s-ES"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lang="es-ES"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lang="es-ES"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lang="es-ES"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lang="es-ES" sz="1200" kern="1200">
        <a:solidFill>
          <a:schemeClr val="tx1"/>
        </a:solidFill>
        <a:latin typeface="+mn-lt"/>
        <a:ea typeface="ＭＳ Ｐゴシック" pitchFamily="-112" charset="-128"/>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Yesterday there were talks about wide field spectroscopy.</a:t>
            </a:r>
            <a:r>
              <a:rPr lang="en-GB" baseline="0" dirty="0" smtClean="0"/>
              <a:t> There can be deviations in instrument specification, but whatever instrument we are putting at the top-end of the WHT, there will be always a need for a corrector between the primary and the instrument. I would like to show two PFC designs for the WHT, which can satisfy the requirements.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Asymmetrical due</a:t>
            </a:r>
            <a:r>
              <a:rPr lang="en-GB" baseline="0" dirty="0" smtClean="0"/>
              <a:t> to the ADC lens, which is shifting out from the beam...</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Basically I started to work on the</a:t>
            </a:r>
            <a:r>
              <a:rPr lang="en-GB" baseline="0" dirty="0" smtClean="0"/>
              <a:t> design of the PFC in last August, and since I followed the</a:t>
            </a:r>
          </a:p>
          <a:p>
            <a:endParaRPr lang="en-GB" dirty="0" smtClean="0"/>
          </a:p>
          <a:p>
            <a:r>
              <a:rPr lang="en-GB" dirty="0" smtClean="0"/>
              <a:t>Purpose</a:t>
            </a:r>
            <a:r>
              <a:rPr lang="en-GB" baseline="0" dirty="0" smtClean="0"/>
              <a:t> of the talk - </a:t>
            </a:r>
            <a:r>
              <a:rPr lang="en-GB" dirty="0" smtClean="0"/>
              <a:t>The current</a:t>
            </a:r>
            <a:r>
              <a:rPr lang="en-GB" baseline="0" dirty="0" smtClean="0"/>
              <a:t> corrector has a 40 minutes field, we are aiming 2 deg. How do we get this 2 deg?</a:t>
            </a:r>
          </a:p>
          <a:p>
            <a:r>
              <a:rPr lang="en-GB" baseline="0" dirty="0" smtClean="0"/>
              <a:t>Problems to consider – field aberrations, dispersion</a:t>
            </a:r>
          </a:p>
          <a:p>
            <a:r>
              <a:rPr lang="en-GB" baseline="0" dirty="0" smtClean="0"/>
              <a:t>Current design – what we have </a:t>
            </a:r>
          </a:p>
          <a:p>
            <a:r>
              <a:rPr lang="en-GB" baseline="0" dirty="0" smtClean="0"/>
              <a:t>Options – Prime focus vs. Fwd Cass (David King)</a:t>
            </a:r>
          </a:p>
          <a:p>
            <a:r>
              <a:rPr lang="en-GB" baseline="0" dirty="0" smtClean="0"/>
              <a:t>Considerations for the new design – spec, requirements, design steps, performance</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see how the current</a:t>
            </a:r>
            <a:r>
              <a:rPr lang="en-GB" baseline="0" dirty="0" smtClean="0"/>
              <a:t> corrector looks like!</a:t>
            </a:r>
            <a:endParaRPr lang="en-GB" dirty="0"/>
          </a:p>
        </p:txBody>
      </p:sp>
      <p:sp>
        <p:nvSpPr>
          <p:cNvPr id="4" name="Slide Number Placeholder 3"/>
          <p:cNvSpPr>
            <a:spLocks noGrp="1"/>
          </p:cNvSpPr>
          <p:nvPr>
            <p:ph type="sldNum" sz="quarter" idx="10"/>
          </p:nvPr>
        </p:nvSpPr>
        <p:spPr/>
        <p:txBody>
          <a:bodyPr/>
          <a:lstStyle/>
          <a:p>
            <a:pPr>
              <a:defRPr/>
            </a:pPr>
            <a:fld id="{18ACC569-8D52-44DE-905E-99909CF46213}" type="slidenum">
              <a:rPr lang="es-ES" smtClean="0"/>
              <a:pPr>
                <a:defRPr/>
              </a:pPr>
              <a:t>24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Surveys (cosmology): </a:t>
            </a:r>
          </a:p>
          <a:p>
            <a:r>
              <a:rPr lang="en-GB" baseline="0" dirty="0" smtClean="0"/>
              <a:t>Imaging: DES, Euclid, </a:t>
            </a:r>
          </a:p>
          <a:p>
            <a:r>
              <a:rPr lang="en-GB" baseline="0" dirty="0" smtClean="0"/>
              <a:t>Spectroscopy: SDDS, 2dF, </a:t>
            </a:r>
            <a:r>
              <a:rPr lang="en-GB" baseline="0" dirty="0" err="1" smtClean="0"/>
              <a:t>BigBOSS</a:t>
            </a:r>
            <a:r>
              <a:rPr lang="en-GB" baseline="0" dirty="0" smtClean="0"/>
              <a:t>, </a:t>
            </a:r>
          </a:p>
          <a:p>
            <a:endParaRPr lang="en-GB" baseline="0" dirty="0" smtClean="0"/>
          </a:p>
          <a:p>
            <a:r>
              <a:rPr lang="en-GB" baseline="0" dirty="0" smtClean="0"/>
              <a:t>Others: </a:t>
            </a:r>
          </a:p>
          <a:p>
            <a:r>
              <a:rPr lang="en-GB" baseline="0" dirty="0" smtClean="0"/>
              <a:t>Imaging: UKIDSS, PAN-STARRS, </a:t>
            </a:r>
            <a:r>
              <a:rPr lang="en-GB" baseline="0" dirty="0" err="1" smtClean="0"/>
              <a:t>MegaCam</a:t>
            </a:r>
            <a:r>
              <a:rPr lang="en-GB" baseline="0" dirty="0" smtClean="0"/>
              <a:t> / </a:t>
            </a:r>
            <a:r>
              <a:rPr lang="en-GB" baseline="0" dirty="0" err="1" smtClean="0"/>
              <a:t>HyperCam</a:t>
            </a:r>
            <a:r>
              <a:rPr lang="en-GB" baseline="0" dirty="0" smtClean="0"/>
              <a:t>, </a:t>
            </a:r>
            <a:r>
              <a:rPr lang="en-GB" baseline="0" dirty="0" err="1" smtClean="0"/>
              <a:t>SkyMapper</a:t>
            </a:r>
            <a:r>
              <a:rPr lang="en-GB" baseline="0" dirty="0" smtClean="0"/>
              <a:t>, VST, Vista, CTIO 4m DE</a:t>
            </a:r>
          </a:p>
          <a:p>
            <a:r>
              <a:rPr lang="en-GB" baseline="0" dirty="0" smtClean="0"/>
              <a:t>All sky: 2MASS, UCAC3</a:t>
            </a:r>
          </a:p>
          <a:p>
            <a:r>
              <a:rPr lang="en-GB" baseline="0" dirty="0" smtClean="0"/>
              <a:t>LAMOST (Chinese)</a:t>
            </a:r>
          </a:p>
          <a:p>
            <a:r>
              <a:rPr lang="en-GB" baseline="0" dirty="0" smtClean="0"/>
              <a:t>GAIA (Space)</a:t>
            </a:r>
            <a:endParaRPr lang="en-GB" dirty="0"/>
          </a:p>
        </p:txBody>
      </p:sp>
      <p:sp>
        <p:nvSpPr>
          <p:cNvPr id="4" name="Slide Number Placeholder 3"/>
          <p:cNvSpPr>
            <a:spLocks noGrp="1"/>
          </p:cNvSpPr>
          <p:nvPr>
            <p:ph type="sldNum" sz="quarter" idx="10"/>
          </p:nvPr>
        </p:nvSpPr>
        <p:spPr/>
        <p:txBody>
          <a:bodyPr/>
          <a:lstStyle/>
          <a:p>
            <a:pPr>
              <a:defRPr/>
            </a:pPr>
            <a:fld id="{1E434896-3951-4EEF-A1B1-A86F4423E03B}" type="slidenum">
              <a:rPr lang="es-ES" smtClean="0"/>
              <a:pPr>
                <a:defRPr/>
              </a:pPr>
              <a:t>27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a:t>
            </a:r>
            <a:r>
              <a:rPr lang="en-GB" baseline="0" dirty="0" smtClean="0"/>
              <a:t> now I’m talking about the new PF version</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Careful –</a:t>
            </a:r>
            <a:r>
              <a:rPr lang="en-GB" baseline="0" dirty="0" smtClean="0"/>
              <a:t> there will be talks about this on the 1</a:t>
            </a:r>
            <a:r>
              <a:rPr lang="en-GB" baseline="30000" dirty="0" smtClean="0"/>
              <a:t>st</a:t>
            </a:r>
            <a:r>
              <a:rPr lang="en-GB" baseline="0" dirty="0" smtClean="0"/>
              <a:t> day</a:t>
            </a:r>
          </a:p>
          <a:p>
            <a:r>
              <a:rPr lang="en-GB" baseline="0" dirty="0" smtClean="0"/>
              <a:t>May need change...</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a:t>
            </a:r>
            <a:r>
              <a:rPr lang="en-GB" baseline="0" dirty="0" smtClean="0"/>
              <a:t> contains a counter rotating ADC, which is basically two doublets placed in the beam. Each of them introducing dispersion but these dispersions are cancelling out each other, when the telescope is at zenith. When the telescope is moving at elevation, they are </a:t>
            </a:r>
            <a:r>
              <a:rPr lang="en-GB" baseline="0" smtClean="0"/>
              <a:t>counter-rotated and </a:t>
            </a:r>
            <a:r>
              <a:rPr lang="en-GB" baseline="0" dirty="0" smtClean="0"/>
              <a:t>the introduced dispersions are not cancelling out each other anymore, they are added together step by step. </a:t>
            </a:r>
            <a:endParaRPr lang="en-GB" dirty="0"/>
          </a:p>
        </p:txBody>
      </p:sp>
      <p:sp>
        <p:nvSpPr>
          <p:cNvPr id="4" name="Slide Number Placeholder 3"/>
          <p:cNvSpPr>
            <a:spLocks noGrp="1"/>
          </p:cNvSpPr>
          <p:nvPr>
            <p:ph type="sldNum" sz="quarter" idx="10"/>
          </p:nvPr>
        </p:nvSpPr>
        <p:spPr/>
        <p:txBody>
          <a:bodyPr/>
          <a:lstStyle/>
          <a:p>
            <a:pPr>
              <a:defRPr/>
            </a:pPr>
            <a:fld id="{18ACC569-8D52-44DE-905E-99909CF46213}" type="slidenum">
              <a:rPr lang="es-ES" smtClean="0"/>
              <a:pPr>
                <a:defRPr/>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X axis – field radius in degrees</a:t>
            </a:r>
          </a:p>
          <a:p>
            <a:r>
              <a:rPr lang="en-GB" dirty="0" smtClean="0"/>
              <a:t>Y axis – diameter of the circle</a:t>
            </a:r>
            <a:r>
              <a:rPr lang="en-GB" baseline="0" dirty="0" smtClean="0"/>
              <a:t>, which contains the 80% of the energy of the beam </a:t>
            </a:r>
            <a:r>
              <a:rPr lang="en-GB" baseline="0" smtClean="0"/>
              <a:t>in arc seconds</a:t>
            </a:r>
            <a:endParaRPr lang="en-GB" baseline="0" dirty="0" smtClean="0"/>
          </a:p>
          <a:p>
            <a:r>
              <a:rPr lang="en-GB" baseline="0" dirty="0" smtClean="0"/>
              <a:t>(the 80% of the energy is within a 0.5 arcsec diameter circle)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spTree>
      <p:nvGrpSpPr>
        <p:cNvPr id="1" name=""/>
        <p:cNvGrpSpPr/>
        <p:nvPr/>
      </p:nvGrpSpPr>
      <p:grpSpPr>
        <a:xfrm>
          <a:off x="0" y="0"/>
          <a:ext cx="0" cy="0"/>
          <a:chOff x="0" y="0"/>
          <a:chExt cx="0" cy="0"/>
        </a:xfrm>
      </p:grpSpPr>
      <p:sp>
        <p:nvSpPr>
          <p:cNvPr id="4" name="Shape 43"/>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5" name="Shape 35"/>
          <p:cNvSpPr>
            <a:spLocks/>
          </p:cNvSpPr>
          <p:nvPr/>
        </p:nvSpPr>
        <p:spPr bwMode="auto">
          <a:xfrm>
            <a:off x="4821238"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6" name="Shape 42"/>
          <p:cNvSpPr>
            <a:spLocks/>
          </p:cNvSpPr>
          <p:nvPr/>
        </p:nvSpPr>
        <p:spPr bwMode="auto">
          <a:xfrm>
            <a:off x="290513" y="-14288"/>
            <a:ext cx="5562600" cy="6553201"/>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7"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10"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11"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12" name="Shape 26"/>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a:lstStyle/>
          <a:p>
            <a:pPr>
              <a:defRPr/>
            </a:pPr>
            <a:endParaRPr lang="en-GB" sz="1800">
              <a:latin typeface="Corbel" pitchFamily="-112" charset="0"/>
            </a:endParaRPr>
          </a:p>
        </p:txBody>
      </p:sp>
      <p:sp>
        <p:nvSpPr>
          <p:cNvPr id="13"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4"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5"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6"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7"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8" name="Rectangle 44"/>
          <p:cNvSpPr/>
          <p:nvPr/>
        </p:nvSpPr>
        <p:spPr>
          <a:xfrm>
            <a:off x="363538" y="401638"/>
            <a:ext cx="8504237"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9" name="Rectangle 5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0" name="Rectangle 5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1" name="Rectangle 5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2" name="Rectangle 6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3" name="Rectangle 6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4"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5"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6"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7"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sz="3800"/>
            </a:lvl1pPr>
          </a:lstStyle>
          <a:p>
            <a:r>
              <a:rPr lang="en-US" smtClean="0"/>
              <a:t>Click to edit Master title style</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r>
              <a:rPr lang="en-US" smtClean="0"/>
              <a:t>Click to edit Master subtitle style</a:t>
            </a:r>
            <a:endParaRPr/>
          </a:p>
        </p:txBody>
      </p:sp>
      <p:sp>
        <p:nvSpPr>
          <p:cNvPr id="28" name="Date Placeholder 27"/>
          <p:cNvSpPr>
            <a:spLocks noGrp="1"/>
          </p:cNvSpPr>
          <p:nvPr>
            <p:ph type="dt" sz="half" idx="10"/>
          </p:nvPr>
        </p:nvSpPr>
        <p:spPr/>
        <p:txBody>
          <a:bodyPr/>
          <a:lstStyle>
            <a:lvl1pPr>
              <a:defRPr smtClean="0"/>
            </a:lvl1pPr>
          </a:lstStyle>
          <a:p>
            <a:pPr>
              <a:defRPr/>
            </a:pPr>
            <a:fld id="{EB5F78B1-F87C-4337-A43A-728002719775}" type="datetime1">
              <a:rPr lang="en-GB"/>
              <a:pPr>
                <a:defRPr/>
              </a:pPr>
              <a:t>3/23/10</a:t>
            </a:fld>
            <a:endParaRPr lang="en-GB"/>
          </a:p>
        </p:txBody>
      </p:sp>
      <p:sp>
        <p:nvSpPr>
          <p:cNvPr id="29" name="Footer Placeholder 16"/>
          <p:cNvSpPr>
            <a:spLocks noGrp="1"/>
          </p:cNvSpPr>
          <p:nvPr>
            <p:ph type="ftr" sz="quarter" idx="11"/>
          </p:nvPr>
        </p:nvSpPr>
        <p:spPr/>
        <p:txBody>
          <a:bodyPr/>
          <a:lstStyle>
            <a:lvl1pPr>
              <a:defRPr smtClean="0"/>
            </a:lvl1pPr>
          </a:lstStyle>
          <a:p>
            <a:pPr>
              <a:defRPr/>
            </a:pPr>
            <a:endParaRPr lang="en-GB"/>
          </a:p>
        </p:txBody>
      </p:sp>
      <p:sp>
        <p:nvSpPr>
          <p:cNvPr id="30" name="Slide Number Placeholder 28"/>
          <p:cNvSpPr>
            <a:spLocks noGrp="1"/>
          </p:cNvSpPr>
          <p:nvPr>
            <p:ph type="sldNum" sz="quarter" idx="12"/>
          </p:nvPr>
        </p:nvSpPr>
        <p:spPr/>
        <p:txBody>
          <a:bodyPr/>
          <a:lstStyle>
            <a:lvl1pPr>
              <a:defRPr smtClean="0"/>
            </a:lvl1pPr>
          </a:lstStyle>
          <a:p>
            <a:pPr>
              <a:defRPr/>
            </a:pPr>
            <a:fld id="{EB7D4362-DDF5-4C16-BB07-38C5C722AA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13"/>
          <p:cNvSpPr>
            <a:spLocks noGrp="1"/>
          </p:cNvSpPr>
          <p:nvPr>
            <p:ph type="dt" sz="half" idx="10"/>
          </p:nvPr>
        </p:nvSpPr>
        <p:spPr/>
        <p:txBody>
          <a:bodyPr/>
          <a:lstStyle>
            <a:lvl1pPr>
              <a:defRPr/>
            </a:lvl1pPr>
          </a:lstStyle>
          <a:p>
            <a:pPr>
              <a:defRPr/>
            </a:pPr>
            <a:fld id="{ED1F3920-C38C-4630-A71B-C44E9C9054DC}" type="datetime1">
              <a:rPr lang="en-GB"/>
              <a:pPr>
                <a:defRPr/>
              </a:pPr>
              <a:t>3/23/10</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B576F54-679B-4547-8A33-B9003765932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sz="4000" b="1" cap="all">
                <a:ln/>
                <a:solidFill>
                  <a:srgbClr val="FF0000"/>
                </a:solidFill>
                <a:effectLst>
                  <a:reflection blurRad="12700" stA="50000" endPos="50000" dir="5400000" sy="-100000" rotWithShape="0"/>
                </a:effectLst>
              </a:defRPr>
            </a:lvl1pPr>
          </a:lstStyle>
          <a:p>
            <a:r>
              <a:rPr lang="en-US" dirty="0" smtClean="0"/>
              <a:t>Click to edit Master title style</a:t>
            </a:r>
            <a:endParaRPr dirty="0"/>
          </a:p>
        </p:txBody>
      </p:sp>
      <p:sp>
        <p:nvSpPr>
          <p:cNvPr id="3" name="Text Placeholder 2"/>
          <p:cNvSpPr>
            <a:spLocks noGrp="1"/>
          </p:cNvSpPr>
          <p:nvPr>
            <p:ph type="body" idx="1"/>
          </p:nvPr>
        </p:nvSpPr>
        <p:spPr>
          <a:xfrm>
            <a:off x="914400" y="5334000"/>
            <a:ext cx="7772400" cy="1052512"/>
          </a:xfrm>
        </p:spPr>
        <p:txBody>
          <a:bodyPr/>
          <a:lstStyle>
            <a:lvl1pPr marL="374904" eaLnBrk="1" latinLnBrk="0" hangingPunct="1">
              <a:buNone/>
              <a:defRPr kumimoji="0" sz="20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1C9419E-E6C8-420E-88BB-A6E6F52840F6}" type="datetime1">
              <a:rPr lang="en-GB"/>
              <a:pPr>
                <a:defRPr/>
              </a:pPr>
              <a:t>3/23/10</a:t>
            </a:fld>
            <a:endParaRPr lang="en-GB"/>
          </a:p>
        </p:txBody>
      </p:sp>
      <p:sp>
        <p:nvSpPr>
          <p:cNvPr id="5" name="Footer Placeholder 4"/>
          <p:cNvSpPr>
            <a:spLocks noGrp="1"/>
          </p:cNvSpPr>
          <p:nvPr>
            <p:ph type="ftr" sz="quarter" idx="11"/>
          </p:nvPr>
        </p:nvSpPr>
        <p:spPr/>
        <p:txBody>
          <a:bodyPr/>
          <a:lstStyle>
            <a:lvl1pPr>
              <a:defRPr smtClean="0"/>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16606C57-6537-4721-B312-356921F2267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cxnSp>
        <p:nvCxnSpPr>
          <p:cNvPr id="5" name="Straight Connector 8"/>
          <p:cNvCxnSpPr/>
          <p:nvPr/>
        </p:nvCxnSpPr>
        <p:spPr>
          <a:xfrm rot="5400000">
            <a:off x="2305051" y="3867150"/>
            <a:ext cx="4533900" cy="3175"/>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457200" y="209550"/>
            <a:ext cx="8229600" cy="1295400"/>
          </a:xfrm>
        </p:spPr>
        <p:txBody>
          <a:bodyPr anchor="ctr"/>
          <a:lstStyle/>
          <a:p>
            <a:r>
              <a:rPr lang="en-US" smtClean="0"/>
              <a:t>Click to edit Master title style</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sz="20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sz="28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smtClean="0"/>
            </a:lvl1pPr>
          </a:lstStyle>
          <a:p>
            <a:pPr>
              <a:defRPr/>
            </a:pPr>
            <a:fld id="{AADF065D-76D6-4457-B2DA-53C291723B82}" type="datetime1">
              <a:rPr lang="en-GB"/>
              <a:pPr>
                <a:defRPr/>
              </a:pPr>
              <a:t>3/23/10</a:t>
            </a:fld>
            <a:endParaRPr lang="en-GB"/>
          </a:p>
        </p:txBody>
      </p:sp>
      <p:sp>
        <p:nvSpPr>
          <p:cNvPr id="7" name="Footer Placeholder 5"/>
          <p:cNvSpPr>
            <a:spLocks noGrp="1"/>
          </p:cNvSpPr>
          <p:nvPr>
            <p:ph type="ftr" sz="quarter" idx="11"/>
          </p:nvPr>
        </p:nvSpPr>
        <p:spPr/>
        <p:txBody>
          <a:bodyPr/>
          <a:lstStyle>
            <a:lvl1pPr>
              <a:defRPr smtClean="0"/>
            </a:lvl1pPr>
          </a:lstStyle>
          <a:p>
            <a:pPr>
              <a:defRPr/>
            </a:pPr>
            <a:endParaRPr lang="en-GB"/>
          </a:p>
        </p:txBody>
      </p:sp>
      <p:sp>
        <p:nvSpPr>
          <p:cNvPr id="8" name="Slide Number Placeholder 6"/>
          <p:cNvSpPr>
            <a:spLocks noGrp="1"/>
          </p:cNvSpPr>
          <p:nvPr>
            <p:ph type="sldNum" sz="quarter" idx="12"/>
          </p:nvPr>
        </p:nvSpPr>
        <p:spPr/>
        <p:txBody>
          <a:bodyPr/>
          <a:lstStyle>
            <a:lvl1pPr>
              <a:defRPr smtClean="0"/>
            </a:lvl1pPr>
          </a:lstStyle>
          <a:p>
            <a:pPr>
              <a:defRPr/>
            </a:pPr>
            <a:fld id="{502DA446-F9BB-42C7-A306-4C2B4EBC951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ción">
    <p:spTree>
      <p:nvGrpSpPr>
        <p:cNvPr id="1" name=""/>
        <p:cNvGrpSpPr/>
        <p:nvPr/>
      </p:nvGrpSpPr>
      <p:grpSpPr>
        <a:xfrm>
          <a:off x="0" y="0"/>
          <a:ext cx="0" cy="0"/>
          <a:chOff x="0" y="0"/>
          <a:chExt cx="0" cy="0"/>
        </a:xfrm>
      </p:grpSpPr>
      <p:sp>
        <p:nvSpPr>
          <p:cNvPr id="7" name="Rectangle 22"/>
          <p:cNvSpPr/>
          <p:nvPr/>
        </p:nvSpPr>
        <p:spPr>
          <a:xfrm>
            <a:off x="0" y="401638"/>
            <a:ext cx="8686800" cy="887412"/>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 name="Title 1"/>
          <p:cNvSpPr>
            <a:spLocks noGrp="1"/>
          </p:cNvSpPr>
          <p:nvPr>
            <p:ph type="title"/>
          </p:nvPr>
        </p:nvSpPr>
        <p:spPr>
          <a:xfrm>
            <a:off x="504824" y="512064"/>
            <a:ext cx="7772400" cy="914400"/>
          </a:xfrm>
        </p:spPr>
        <p:txBody>
          <a:bodyPr/>
          <a:lstStyle>
            <a:lvl1pPr eaLnBrk="1" latinLnBrk="0" hangingPunct="1">
              <a:defRPr kumimoji="0" sz="4000"/>
            </a:lvl1pPr>
          </a:lstStyle>
          <a:p>
            <a:r>
              <a:rPr lang="en-US" smtClean="0"/>
              <a:t>Click to edit Master title style</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7" name="Date Placeholder 6"/>
          <p:cNvSpPr>
            <a:spLocks noGrp="1"/>
          </p:cNvSpPr>
          <p:nvPr>
            <p:ph type="dt" sz="half" idx="10"/>
          </p:nvPr>
        </p:nvSpPr>
        <p:spPr/>
        <p:txBody>
          <a:bodyPr/>
          <a:lstStyle>
            <a:lvl1pPr>
              <a:defRPr smtClean="0"/>
            </a:lvl1pPr>
          </a:lstStyle>
          <a:p>
            <a:pPr>
              <a:defRPr/>
            </a:pPr>
            <a:fld id="{5A05BE45-F651-4FD1-9BAA-16B8278B2029}" type="datetime1">
              <a:rPr lang="en-GB"/>
              <a:pPr>
                <a:defRPr/>
              </a:pPr>
              <a:t>3/23/10</a:t>
            </a:fld>
            <a:endParaRPr lang="en-GB"/>
          </a:p>
        </p:txBody>
      </p:sp>
      <p:sp>
        <p:nvSpPr>
          <p:cNvPr id="18" name="Footer Placeholder 7"/>
          <p:cNvSpPr>
            <a:spLocks noGrp="1"/>
          </p:cNvSpPr>
          <p:nvPr>
            <p:ph type="ftr" sz="quarter" idx="11"/>
          </p:nvPr>
        </p:nvSpPr>
        <p:spPr/>
        <p:txBody>
          <a:bodyPr/>
          <a:lstStyle>
            <a:lvl1pPr>
              <a:defRPr smtClean="0"/>
            </a:lvl1pPr>
          </a:lstStyle>
          <a:p>
            <a:pPr>
              <a:defRPr/>
            </a:pPr>
            <a:endParaRPr lang="en-GB"/>
          </a:p>
        </p:txBody>
      </p:sp>
      <p:sp>
        <p:nvSpPr>
          <p:cNvPr id="19" name="Slide Number Placeholder 8"/>
          <p:cNvSpPr>
            <a:spLocks noGrp="1"/>
          </p:cNvSpPr>
          <p:nvPr>
            <p:ph type="sldNum" sz="quarter" idx="12"/>
          </p:nvPr>
        </p:nvSpPr>
        <p:spPr/>
        <p:txBody>
          <a:bodyPr/>
          <a:lstStyle>
            <a:lvl1pPr>
              <a:defRPr smtClean="0"/>
            </a:lvl1pPr>
          </a:lstStyle>
          <a:p>
            <a:pPr>
              <a:defRPr/>
            </a:pPr>
            <a:fld id="{3181BED6-557C-4E9C-85D4-ABA07D67707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sz="4000" cap="none" baseline="0"/>
            </a:lvl1pPr>
          </a:lstStyle>
          <a:p>
            <a:r>
              <a:rPr lang="en-US" smtClean="0"/>
              <a:t>Click to edit Master title style</a:t>
            </a:r>
            <a:endParaRPr/>
          </a:p>
        </p:txBody>
      </p:sp>
      <p:sp>
        <p:nvSpPr>
          <p:cNvPr id="3" name="Date Placeholder 13"/>
          <p:cNvSpPr>
            <a:spLocks noGrp="1"/>
          </p:cNvSpPr>
          <p:nvPr>
            <p:ph type="dt" sz="half" idx="10"/>
          </p:nvPr>
        </p:nvSpPr>
        <p:spPr/>
        <p:txBody>
          <a:bodyPr/>
          <a:lstStyle>
            <a:lvl1pPr>
              <a:defRPr/>
            </a:lvl1pPr>
          </a:lstStyle>
          <a:p>
            <a:pPr>
              <a:defRPr/>
            </a:pPr>
            <a:fld id="{652C210F-FE68-4150-88B4-471986BAFE1F}" type="datetime1">
              <a:rPr lang="en-GB"/>
              <a:pPr>
                <a:defRPr/>
              </a:pPr>
              <a:t>3/23/10</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0E02144B-FA3C-4334-8F18-880F6B28468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5FEC5D7-8CEA-4C10-B07C-E1DADE7DCEEC}" type="datetime1">
              <a:rPr lang="en-GB"/>
              <a:pPr>
                <a:defRPr/>
              </a:pPr>
              <a:t>3/23/10</a:t>
            </a:fld>
            <a:endParaRPr lang="en-GB"/>
          </a:p>
        </p:txBody>
      </p:sp>
      <p:sp>
        <p:nvSpPr>
          <p:cNvPr id="3" name="Footer Placeholder 2"/>
          <p:cNvSpPr>
            <a:spLocks noGrp="1"/>
          </p:cNvSpPr>
          <p:nvPr>
            <p:ph type="ftr" sz="quarter" idx="11"/>
          </p:nvPr>
        </p:nvSpPr>
        <p:spPr/>
        <p:txBody>
          <a:bodyPr/>
          <a:lstStyle>
            <a:lvl1pPr>
              <a:defRPr smtClean="0"/>
            </a:lvl1pPr>
          </a:lstStyle>
          <a:p>
            <a:pPr>
              <a:defRPr/>
            </a:pPr>
            <a:endParaRPr lang="en-GB"/>
          </a:p>
        </p:txBody>
      </p:sp>
      <p:sp>
        <p:nvSpPr>
          <p:cNvPr id="4" name="Slide Number Placeholder 3"/>
          <p:cNvSpPr>
            <a:spLocks noGrp="1"/>
          </p:cNvSpPr>
          <p:nvPr>
            <p:ph type="sldNum" sz="quarter" idx="12"/>
          </p:nvPr>
        </p:nvSpPr>
        <p:spPr/>
        <p:txBody>
          <a:bodyPr/>
          <a:lstStyle>
            <a:lvl1pPr>
              <a:defRPr smtClean="0"/>
            </a:lvl1pPr>
          </a:lstStyle>
          <a:p>
            <a:pPr>
              <a:defRPr/>
            </a:pPr>
            <a:fld id="{EC54D7A5-F5FE-4122-B8C4-C4EB13FDA58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sz="3600" b="0"/>
            </a:lvl1pPr>
          </a:lstStyle>
          <a:p>
            <a:r>
              <a:rPr lang="en-US" smtClean="0"/>
              <a:t>Click to edit Master title style</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sz="3200"/>
            </a:lvl1pPr>
            <a:lvl2pPr eaLnBrk="1" latinLnBrk="0" hangingPunct="1">
              <a:defRPr kumimoji="0" sz="2800"/>
            </a:lvl2pPr>
            <a:lvl3pPr eaLnBrk="1" latinLnBrk="0" hangingPunct="1">
              <a:defRPr kumimoji="0" sz="2400"/>
            </a:lvl3pPr>
            <a:lvl4pPr eaLnBrk="1" latinLnBrk="0" hangingPunct="1">
              <a:defRPr kumimoji="0" sz="2000"/>
            </a:lvl4pPr>
            <a:lvl5pPr eaLnBrk="1" latinLnBrk="0" hangingPunct="1">
              <a:defRPr kumimoji="0"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mtClean="0"/>
            </a:lvl1pPr>
          </a:lstStyle>
          <a:p>
            <a:pPr>
              <a:defRPr/>
            </a:pPr>
            <a:fld id="{C4449A2E-CCA8-4D9A-8463-A860EF0D52C3}" type="datetime1">
              <a:rPr lang="en-GB"/>
              <a:pPr>
                <a:defRPr/>
              </a:pPr>
              <a:t>3/23/10</a:t>
            </a:fld>
            <a:endParaRPr lang="en-GB"/>
          </a:p>
        </p:txBody>
      </p:sp>
      <p:sp>
        <p:nvSpPr>
          <p:cNvPr id="6" name="Footer Placeholder 5"/>
          <p:cNvSpPr>
            <a:spLocks noGrp="1"/>
          </p:cNvSpPr>
          <p:nvPr>
            <p:ph type="ftr" sz="quarter" idx="11"/>
          </p:nvPr>
        </p:nvSpPr>
        <p:spPr/>
        <p:txBody>
          <a:bodyPr/>
          <a:lstStyle>
            <a:lvl1pPr>
              <a:defRPr smtClean="0"/>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D44119BB-72CD-49F8-8150-D8D848BE962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sz="2100" b="0"/>
            </a:lvl1pPr>
          </a:lstStyle>
          <a:p>
            <a:r>
              <a:rPr lang="en-US" smtClean="0"/>
              <a:t>Click to edit Master title style</a:t>
            </a:r>
            <a:endParaRPr/>
          </a:p>
        </p:txBody>
      </p:sp>
      <p:sp>
        <p:nvSpPr>
          <p:cNvPr id="3" name="Picture Placeholder 2"/>
          <p:cNvSpPr>
            <a:spLocks noGrp="1"/>
          </p:cNvSpPr>
          <p:nvPr>
            <p:ph type="pic" idx="1"/>
          </p:nvPr>
        </p:nvSpPr>
        <p:spPr>
          <a:xfrm>
            <a:off x="366712" y="1905000"/>
            <a:ext cx="8778240" cy="4960144"/>
          </a:xfrm>
        </p:spPr>
        <p:txBody>
          <a:bodyPr>
            <a:normAutofit/>
          </a:bodyPr>
          <a:lstStyle>
            <a:lvl1pPr eaLnBrk="1" latinLnBrk="0" hangingPunct="1">
              <a:buNone/>
              <a:defRPr kumimoji="0" sz="3200"/>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sz="1400">
                <a:solidFill>
                  <a:srgbClr val="FFFFFF"/>
                </a:solidFill>
              </a:defRPr>
            </a:lvl1pPr>
            <a:lvl2pPr eaLnBrk="1" latinLnBrk="0" hangingPunct="1">
              <a:defRPr kumimoji="0" sz="1200"/>
            </a:lvl2pPr>
            <a:lvl3pPr eaLnBrk="1" latinLnBrk="0" hangingPunct="1">
              <a:defRPr kumimoji="0" sz="1000"/>
            </a:lvl3pPr>
            <a:lvl4pPr eaLnBrk="1" latinLnBrk="0" hangingPunct="1">
              <a:defRPr kumimoji="0" sz="900"/>
            </a:lvl4pPr>
            <a:lvl5pPr eaLnBrk="1" latinLnBrk="0" hangingPunct="1">
              <a:defRPr kumimoji="0" sz="900"/>
            </a:lvl5pPr>
          </a:lstStyle>
          <a:p>
            <a:pPr lvl="0"/>
            <a:r>
              <a:rPr lang="en-US" smtClean="0"/>
              <a:t>Click to edit Master text styles</a:t>
            </a:r>
          </a:p>
        </p:txBody>
      </p:sp>
      <p:sp>
        <p:nvSpPr>
          <p:cNvPr id="19" name="Date Placeholder 4"/>
          <p:cNvSpPr>
            <a:spLocks noGrp="1"/>
          </p:cNvSpPr>
          <p:nvPr>
            <p:ph type="dt" sz="half" idx="10"/>
          </p:nvPr>
        </p:nvSpPr>
        <p:spPr/>
        <p:txBody>
          <a:bodyPr/>
          <a:lstStyle>
            <a:lvl1pPr>
              <a:defRPr smtClean="0"/>
            </a:lvl1pPr>
          </a:lstStyle>
          <a:p>
            <a:pPr>
              <a:defRPr/>
            </a:pPr>
            <a:fld id="{EB178F06-AA0D-4D31-B941-ED1922BDE383}" type="datetime1">
              <a:rPr lang="en-GB"/>
              <a:pPr>
                <a:defRPr/>
              </a:pPr>
              <a:t>3/23/10</a:t>
            </a:fld>
            <a:endParaRPr lang="en-GB"/>
          </a:p>
        </p:txBody>
      </p:sp>
      <p:sp>
        <p:nvSpPr>
          <p:cNvPr id="20" name="Footer Placeholder 5"/>
          <p:cNvSpPr>
            <a:spLocks noGrp="1"/>
          </p:cNvSpPr>
          <p:nvPr>
            <p:ph type="ftr" sz="quarter" idx="11"/>
          </p:nvPr>
        </p:nvSpPr>
        <p:spPr/>
        <p:txBody>
          <a:bodyPr/>
          <a:lstStyle>
            <a:lvl1pPr>
              <a:defRPr smtClean="0"/>
            </a:lvl1pPr>
          </a:lstStyle>
          <a:p>
            <a:pPr>
              <a:defRPr/>
            </a:pPr>
            <a:endParaRPr lang="en-GB"/>
          </a:p>
        </p:txBody>
      </p:sp>
      <p:sp>
        <p:nvSpPr>
          <p:cNvPr id="21" name="Slide Number Placeholder 6"/>
          <p:cNvSpPr>
            <a:spLocks noGrp="1"/>
          </p:cNvSpPr>
          <p:nvPr>
            <p:ph type="sldNum" sz="quarter" idx="12"/>
          </p:nvPr>
        </p:nvSpPr>
        <p:spPr/>
        <p:txBody>
          <a:bodyPr/>
          <a:lstStyle>
            <a:lvl1pPr>
              <a:defRPr smtClean="0"/>
            </a:lvl1pPr>
          </a:lstStyle>
          <a:p>
            <a:pPr>
              <a:defRPr/>
            </a:pPr>
            <a:fld id="{5DE087EF-76BE-4EB9-BF65-F5613BDB432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hyperlink" Target="http://www.ing.iac.es/PR/archive/logos/logo_bue.gif" TargetMode="External"/><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hyperlink" Target="http://www.ing.iac.es/PR/archive/logos/stfc.jpg" TargetMode="External"/><Relationship Id="rId15" Type="http://schemas.openxmlformats.org/officeDocument/2006/relationships/image" Target="../media/image4.jpeg"/><Relationship Id="rId16" Type="http://schemas.openxmlformats.org/officeDocument/2006/relationships/hyperlink" Target="http://www.ing.iac.es/PR/archive/logos/nwos1.gif" TargetMode="External"/><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sz="1800">
              <a:solidFill>
                <a:srgbClr val="FFFFFF"/>
              </a:solidFill>
              <a:ea typeface="ＭＳ Ｐゴシック" pitchFamily="-112" charset="-128"/>
            </a:endParaRPr>
          </a:p>
        </p:txBody>
      </p:sp>
      <p:sp>
        <p:nvSpPr>
          <p:cNvPr id="22" name="Title Placeholder 21"/>
          <p:cNvSpPr>
            <a:spLocks noGrp="1"/>
          </p:cNvSpPr>
          <p:nvPr>
            <p:ph type="title"/>
          </p:nvPr>
        </p:nvSpPr>
        <p:spPr>
          <a:xfrm>
            <a:off x="914400" y="512763"/>
            <a:ext cx="7772400" cy="914400"/>
          </a:xfrm>
          <a:prstGeom prst="rect">
            <a:avLst/>
          </a:prstGeom>
        </p:spPr>
        <p:txBody>
          <a:bodyPr vert="horz" wrap="square" lIns="91440" tIns="45720" rIns="91440" bIns="45720" numCol="1" anchor="t" anchorCtr="0" compatLnSpc="1">
            <a:prstTxWarp prst="textNoShape">
              <a:avLst/>
            </a:prstTxWarp>
            <a:noAutofit/>
          </a:bodyPr>
          <a:lstStyle/>
          <a:p>
            <a:pPr lvl="0"/>
            <a:r>
              <a:rPr lang="en-GB" dirty="0" err="1" smtClean="0"/>
              <a:t>Clic</a:t>
            </a:r>
            <a:r>
              <a:rPr lang="en-GB" dirty="0" smtClean="0"/>
              <a:t> </a:t>
            </a:r>
            <a:r>
              <a:rPr lang="en-GB" dirty="0" err="1" smtClean="0"/>
              <a:t>para</a:t>
            </a:r>
            <a:r>
              <a:rPr lang="en-GB" dirty="0" smtClean="0"/>
              <a:t> </a:t>
            </a:r>
            <a:r>
              <a:rPr lang="en-GB" dirty="0" err="1" smtClean="0"/>
              <a:t>editar</a:t>
            </a:r>
            <a:r>
              <a:rPr lang="en-GB" dirty="0" smtClean="0"/>
              <a:t> </a:t>
            </a:r>
            <a:r>
              <a:rPr lang="en-GB" dirty="0" err="1" smtClean="0"/>
              <a:t>título</a:t>
            </a:r>
            <a:endParaRPr lang="en-GB" dirty="0" smtClean="0"/>
          </a:p>
        </p:txBody>
      </p:sp>
      <p:sp>
        <p:nvSpPr>
          <p:cNvPr id="2052"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Haga clic para modificar el estilo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100" smtClean="0">
                <a:solidFill>
                  <a:schemeClr val="tx2"/>
                </a:solidFill>
                <a:latin typeface="Corbel" pitchFamily="-112" charset="0"/>
              </a:defRPr>
            </a:lvl1pPr>
          </a:lstStyle>
          <a:p>
            <a:pPr>
              <a:defRPr/>
            </a:pPr>
            <a:fld id="{879985C8-91A3-4E02-B517-79B8013E36E9}" type="datetime1">
              <a:rPr lang="en-GB"/>
              <a:pPr>
                <a:defRPr/>
              </a:pPr>
              <a:t>3/23/10</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sz="1100" smtClean="0">
                <a:solidFill>
                  <a:schemeClr val="tx2"/>
                </a:solidFill>
                <a:latin typeface="Corbel" pitchFamily="-112" charset="0"/>
              </a:defRPr>
            </a:lvl1pPr>
          </a:lstStyle>
          <a:p>
            <a:pPr>
              <a:defRPr/>
            </a:pPr>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chemeClr val="tx2"/>
                </a:solidFill>
                <a:latin typeface="Corbel" pitchFamily="-112" charset="0"/>
              </a:defRPr>
            </a:lvl1pPr>
          </a:lstStyle>
          <a:p>
            <a:pPr>
              <a:defRPr/>
            </a:pPr>
            <a:fld id="{240F9F93-6574-4B52-9FF2-BC6A909724D2}" type="slidenum">
              <a:rPr lang="en-GB"/>
              <a:pPr>
                <a:defRPr/>
              </a:pPr>
              <a:t>‹#›</a:t>
            </a:fld>
            <a:endParaRPr lang="en-GB"/>
          </a:p>
        </p:txBody>
      </p:sp>
      <p:pic>
        <p:nvPicPr>
          <p:cNvPr id="2056" name="Picture 4" descr="ING logo">
            <a:hlinkClick r:id="rId11"/>
          </p:cNvPr>
          <p:cNvPicPr>
            <a:picLocks noChangeAspect="1" noChangeArrowheads="1"/>
          </p:cNvPicPr>
          <p:nvPr/>
        </p:nvPicPr>
        <p:blipFill>
          <a:blip r:embed="rId12" cstate="print"/>
          <a:srcRect/>
          <a:stretch>
            <a:fillRect/>
          </a:stretch>
        </p:blipFill>
        <p:spPr bwMode="auto">
          <a:xfrm>
            <a:off x="90488" y="76200"/>
            <a:ext cx="595312" cy="609600"/>
          </a:xfrm>
          <a:prstGeom prst="rect">
            <a:avLst/>
          </a:prstGeom>
          <a:noFill/>
          <a:ln w="9525">
            <a:noFill/>
            <a:miter lim="800000"/>
            <a:headEnd/>
            <a:tailEnd/>
          </a:ln>
        </p:spPr>
      </p:pic>
      <p:pic>
        <p:nvPicPr>
          <p:cNvPr id="2057" name="Picture 13" descr="logoiac300"/>
          <p:cNvPicPr>
            <a:picLocks noChangeAspect="1" noChangeArrowheads="1"/>
          </p:cNvPicPr>
          <p:nvPr/>
        </p:nvPicPr>
        <p:blipFill>
          <a:blip r:embed="rId13" cstate="print"/>
          <a:srcRect/>
          <a:stretch>
            <a:fillRect/>
          </a:stretch>
        </p:blipFill>
        <p:spPr bwMode="auto">
          <a:xfrm>
            <a:off x="8153400" y="76200"/>
            <a:ext cx="457200" cy="457200"/>
          </a:xfrm>
          <a:prstGeom prst="rect">
            <a:avLst/>
          </a:prstGeom>
          <a:noFill/>
          <a:ln w="9525">
            <a:noFill/>
            <a:miter lim="800000"/>
            <a:headEnd/>
            <a:tailEnd/>
          </a:ln>
        </p:spPr>
      </p:pic>
      <p:pic>
        <p:nvPicPr>
          <p:cNvPr id="2058" name="Picture 6" descr="STFC logo">
            <a:hlinkClick r:id="rId14"/>
          </p:cNvPr>
          <p:cNvPicPr>
            <a:picLocks noChangeAspect="1" noChangeArrowheads="1"/>
          </p:cNvPicPr>
          <p:nvPr/>
        </p:nvPicPr>
        <p:blipFill>
          <a:blip r:embed="rId15" cstate="print"/>
          <a:srcRect/>
          <a:stretch>
            <a:fillRect/>
          </a:stretch>
        </p:blipFill>
        <p:spPr bwMode="auto">
          <a:xfrm>
            <a:off x="6629400" y="26988"/>
            <a:ext cx="1447800" cy="506412"/>
          </a:xfrm>
          <a:prstGeom prst="rect">
            <a:avLst/>
          </a:prstGeom>
          <a:noFill/>
          <a:ln w="9525">
            <a:noFill/>
            <a:miter lim="800000"/>
            <a:headEnd/>
            <a:tailEnd/>
          </a:ln>
        </p:spPr>
      </p:pic>
      <p:pic>
        <p:nvPicPr>
          <p:cNvPr id="2059" name="Picture 10" descr="NWO logo">
            <a:hlinkClick r:id="rId16"/>
          </p:cNvPr>
          <p:cNvPicPr>
            <a:picLocks noChangeAspect="1" noChangeArrowheads="1"/>
          </p:cNvPicPr>
          <p:nvPr/>
        </p:nvPicPr>
        <p:blipFill>
          <a:blip r:embed="rId17" cstate="print"/>
          <a:srcRect/>
          <a:stretch>
            <a:fillRect/>
          </a:stretch>
        </p:blipFill>
        <p:spPr bwMode="auto">
          <a:xfrm>
            <a:off x="5792788" y="73025"/>
            <a:ext cx="760412"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1" r:id="rId2"/>
    <p:sldLayoutId id="2147483684" r:id="rId3"/>
    <p:sldLayoutId id="2147483685" r:id="rId4"/>
    <p:sldLayoutId id="2147483686" r:id="rId5"/>
    <p:sldLayoutId id="2147483682" r:id="rId6"/>
    <p:sldLayoutId id="2147483687" r:id="rId7"/>
    <p:sldLayoutId id="2147483688" r:id="rId8"/>
    <p:sldLayoutId id="2147483689" r:id="rId9"/>
  </p:sldLayoutIdLst>
  <p:txStyles>
    <p:titleStyle>
      <a:lvl1pPr algn="l" rtl="0" eaLnBrk="1" fontAlgn="base" hangingPunct="1">
        <a:spcBef>
          <a:spcPct val="0"/>
        </a:spcBef>
        <a:spcAft>
          <a:spcPct val="0"/>
        </a:spcAft>
        <a:defRPr sz="4000" kern="1200" spc="-150">
          <a:solidFill>
            <a:srgbClr val="0044AC"/>
          </a:solidFill>
          <a:effectLst>
            <a:outerShdw blurRad="50800" dist="50800" dir="2700000" algn="tl" rotWithShape="0">
              <a:srgbClr val="000000">
                <a:alpha val="43137"/>
              </a:srgbClr>
            </a:outerShdw>
          </a:effectLst>
          <a:latin typeface="+mj-lt"/>
          <a:ea typeface="ＭＳ Ｐゴシック" pitchFamily="-112" charset="-128"/>
          <a:cs typeface="+mj-cs"/>
        </a:defRPr>
      </a:lvl1pPr>
      <a:lvl2pPr algn="l" rtl="0" eaLnBrk="1" fontAlgn="base" hangingPunct="1">
        <a:spcBef>
          <a:spcPct val="0"/>
        </a:spcBef>
        <a:spcAft>
          <a:spcPct val="0"/>
        </a:spcAft>
        <a:defRPr sz="4000">
          <a:solidFill>
            <a:srgbClr val="F0E8D5"/>
          </a:solidFill>
          <a:latin typeface="Corbel" pitchFamily="34" charset="0"/>
          <a:ea typeface="ＭＳ Ｐゴシック" pitchFamily="-112" charset="-128"/>
        </a:defRPr>
      </a:lvl2pPr>
      <a:lvl3pPr algn="l" rtl="0" eaLnBrk="1" fontAlgn="base" hangingPunct="1">
        <a:spcBef>
          <a:spcPct val="0"/>
        </a:spcBef>
        <a:spcAft>
          <a:spcPct val="0"/>
        </a:spcAft>
        <a:defRPr sz="4000">
          <a:solidFill>
            <a:srgbClr val="F0E8D5"/>
          </a:solidFill>
          <a:latin typeface="Corbel" pitchFamily="34" charset="0"/>
          <a:ea typeface="ＭＳ Ｐゴシック" pitchFamily="-112" charset="-128"/>
        </a:defRPr>
      </a:lvl3pPr>
      <a:lvl4pPr algn="l" rtl="0" eaLnBrk="1" fontAlgn="base" hangingPunct="1">
        <a:spcBef>
          <a:spcPct val="0"/>
        </a:spcBef>
        <a:spcAft>
          <a:spcPct val="0"/>
        </a:spcAft>
        <a:defRPr sz="4000">
          <a:solidFill>
            <a:srgbClr val="F0E8D5"/>
          </a:solidFill>
          <a:latin typeface="Corbel" pitchFamily="34" charset="0"/>
          <a:ea typeface="ＭＳ Ｐゴシック" pitchFamily="-112" charset="-128"/>
        </a:defRPr>
      </a:lvl4pPr>
      <a:lvl5pPr algn="l" rtl="0" eaLnBrk="1" fontAlgn="base" hangingPunct="1">
        <a:spcBef>
          <a:spcPct val="0"/>
        </a:spcBef>
        <a:spcAft>
          <a:spcPct val="0"/>
        </a:spcAft>
        <a:defRPr sz="4000">
          <a:solidFill>
            <a:srgbClr val="F0E8D5"/>
          </a:solidFill>
          <a:latin typeface="Corbel" pitchFamily="34" charset="0"/>
          <a:ea typeface="ＭＳ Ｐゴシック" pitchFamily="-112" charset="-128"/>
        </a:defRPr>
      </a:lvl5pPr>
      <a:lvl6pPr marL="457200" algn="l" rtl="0" eaLnBrk="1" fontAlgn="base" latinLnBrk="0" hangingPunct="1">
        <a:spcBef>
          <a:spcPct val="0"/>
        </a:spcBef>
        <a:spcAft>
          <a:spcPct val="0"/>
        </a:spcAft>
        <a:defRPr kumimoji="0" sz="4000">
          <a:solidFill>
            <a:srgbClr val="F0E8D5"/>
          </a:solidFill>
          <a:latin typeface="Corbel" pitchFamily="34" charset="0"/>
        </a:defRPr>
      </a:lvl6pPr>
      <a:lvl7pPr marL="914400" algn="l" rtl="0" eaLnBrk="1" fontAlgn="base" latinLnBrk="0" hangingPunct="1">
        <a:spcBef>
          <a:spcPct val="0"/>
        </a:spcBef>
        <a:spcAft>
          <a:spcPct val="0"/>
        </a:spcAft>
        <a:defRPr kumimoji="0" sz="4000">
          <a:solidFill>
            <a:srgbClr val="F0E8D5"/>
          </a:solidFill>
          <a:latin typeface="Corbel" pitchFamily="34" charset="0"/>
        </a:defRPr>
      </a:lvl7pPr>
      <a:lvl8pPr marL="1371600" algn="l" rtl="0" eaLnBrk="1" fontAlgn="base" latinLnBrk="0" hangingPunct="1">
        <a:spcBef>
          <a:spcPct val="0"/>
        </a:spcBef>
        <a:spcAft>
          <a:spcPct val="0"/>
        </a:spcAft>
        <a:defRPr kumimoji="0" sz="4000">
          <a:solidFill>
            <a:srgbClr val="F0E8D5"/>
          </a:solidFill>
          <a:latin typeface="Corbel" pitchFamily="34" charset="0"/>
        </a:defRPr>
      </a:lvl8pPr>
      <a:lvl9pPr marL="1828800" algn="l" rtl="0" eaLnBrk="1" fontAlgn="base" latinLnBrk="0" hangingPunct="1">
        <a:spcBef>
          <a:spcPct val="0"/>
        </a:spcBef>
        <a:spcAft>
          <a:spcPct val="0"/>
        </a:spcAft>
        <a:defRPr kumimoji="0" sz="4000">
          <a:solidFill>
            <a:srgbClr val="F0E8D5"/>
          </a:solidFill>
          <a:latin typeface="Corbel" pitchFamily="34" charset="0"/>
        </a:defRPr>
      </a:lvl9pPr>
    </p:titleStyle>
    <p:bodyStyle>
      <a:lvl1pPr marL="411163" indent="-342900" algn="l" rtl="0" eaLnBrk="1" fontAlgn="base" hangingPunct="1">
        <a:spcBef>
          <a:spcPts val="700"/>
        </a:spcBef>
        <a:spcAft>
          <a:spcPct val="0"/>
        </a:spcAft>
        <a:buSzPct val="95000"/>
        <a:buFont typeface="Wingdings" pitchFamily="-112" charset="2"/>
        <a:buChar char=""/>
        <a:defRPr sz="3000" kern="1200">
          <a:solidFill>
            <a:schemeClr val="tx1"/>
          </a:solidFill>
          <a:latin typeface="+mn-lt"/>
          <a:ea typeface="ＭＳ Ｐゴシック" pitchFamily="-112" charset="-128"/>
          <a:cs typeface="+mn-cs"/>
        </a:defRPr>
      </a:lvl1pPr>
      <a:lvl2pPr marL="739775" indent="-285750" algn="l" rtl="0" eaLnBrk="1" fontAlgn="base" hangingPunct="1">
        <a:spcBef>
          <a:spcPct val="20000"/>
        </a:spcBef>
        <a:spcAft>
          <a:spcPct val="0"/>
        </a:spcAft>
        <a:buClr>
          <a:schemeClr val="accent2"/>
        </a:buClr>
        <a:buSzPct val="90000"/>
        <a:buFont typeface="Wingdings" pitchFamily="-112" charset="2"/>
        <a:buChar char=""/>
        <a:defRPr sz="2600" kern="1200">
          <a:solidFill>
            <a:schemeClr val="tx1"/>
          </a:solidFill>
          <a:latin typeface="+mn-lt"/>
          <a:ea typeface="ＭＳ Ｐゴシック" pitchFamily="-112" charset="-128"/>
          <a:cs typeface="+mn-cs"/>
        </a:defRPr>
      </a:lvl2pPr>
      <a:lvl3pPr marL="995363" indent="-228600" algn="l" rtl="0" eaLnBrk="1" fontAlgn="base" hangingPunct="1">
        <a:spcBef>
          <a:spcPct val="20000"/>
        </a:spcBef>
        <a:spcAft>
          <a:spcPct val="0"/>
        </a:spcAft>
        <a:buClr>
          <a:schemeClr val="accent2"/>
        </a:buClr>
        <a:buFont typeface="Wingdings 2" pitchFamily="-112" charset="2"/>
        <a:buChar char=""/>
        <a:defRPr sz="2400" kern="1200">
          <a:solidFill>
            <a:schemeClr val="tx1"/>
          </a:solidFill>
          <a:latin typeface="+mn-lt"/>
          <a:ea typeface="ＭＳ Ｐゴシック" pitchFamily="-112" charset="-128"/>
          <a:cs typeface="+mn-cs"/>
        </a:defRPr>
      </a:lvl3pPr>
      <a:lvl4pPr marL="1260475" indent="-228600" algn="l" rtl="0" eaLnBrk="1" fontAlgn="base" hangingPunct="1">
        <a:spcBef>
          <a:spcPct val="20000"/>
        </a:spcBef>
        <a:spcAft>
          <a:spcPct val="0"/>
        </a:spcAft>
        <a:buClr>
          <a:srgbClr val="A28E6A"/>
        </a:buClr>
        <a:buFont typeface="Wingdings 3" pitchFamily="-112" charset="2"/>
        <a:buChar char=""/>
        <a:defRPr sz="2200" kern="1200">
          <a:solidFill>
            <a:schemeClr val="tx1"/>
          </a:solidFill>
          <a:latin typeface="+mn-lt"/>
          <a:ea typeface="ＭＳ Ｐゴシック" pitchFamily="-112" charset="-128"/>
          <a:cs typeface="+mn-cs"/>
        </a:defRPr>
      </a:lvl4pPr>
      <a:lvl5pPr marL="1481138" indent="-209550" algn="l" rtl="0" eaLnBrk="1" fontAlgn="base" hangingPunct="1">
        <a:spcBef>
          <a:spcPct val="20000"/>
        </a:spcBef>
        <a:spcAft>
          <a:spcPct val="0"/>
        </a:spcAft>
        <a:buClr>
          <a:srgbClr val="A28E6A"/>
        </a:buClr>
        <a:buFont typeface="Wingdings 2" pitchFamily="-112" charset="2"/>
        <a:buChar char=""/>
        <a:defRPr sz="2000" kern="1200">
          <a:solidFill>
            <a:schemeClr val="tx1"/>
          </a:solidFill>
          <a:latin typeface="+mn-lt"/>
          <a:ea typeface="ＭＳ Ｐゴシック" pitchFamily="-112"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png"/><Relationship Id="rId1" Type="http://schemas.openxmlformats.org/officeDocument/2006/relationships/video" Target="file://localhost/Volumes/KINGSTON/PFC/images/tradc_Final.avi" TargetMode="Externa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video" Target="file:///C:\Users\tibor.ING\Tibor_ING_new\PFC\images\subaru_Final.avi" TargetMode="External"/><Relationship Id="rId2" Type="http://schemas.openxmlformats.org/officeDocument/2006/relationships/video" Target="file://localhost/Volumes/KINGSTON/PFC/images/subaru_Final.av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chart" Target="../charts/char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radc01.bmp"/>
          <p:cNvPicPr>
            <a:picLocks noChangeAspect="1"/>
          </p:cNvPicPr>
          <p:nvPr/>
        </p:nvPicPr>
        <p:blipFill>
          <a:blip r:embed="rId2" cstate="print"/>
          <a:stretch>
            <a:fillRect/>
          </a:stretch>
        </p:blipFill>
        <p:spPr>
          <a:xfrm>
            <a:off x="714348" y="1828824"/>
            <a:ext cx="5095875" cy="5029200"/>
          </a:xfrm>
          <a:prstGeom prst="rect">
            <a:avLst/>
          </a:prstGeom>
        </p:spPr>
      </p:pic>
      <p:sp>
        <p:nvSpPr>
          <p:cNvPr id="2" name="Title 1"/>
          <p:cNvSpPr>
            <a:spLocks noGrp="1"/>
          </p:cNvSpPr>
          <p:nvPr>
            <p:ph type="title"/>
          </p:nvPr>
        </p:nvSpPr>
        <p:spPr>
          <a:xfrm>
            <a:off x="642910" y="383371"/>
            <a:ext cx="7772400" cy="1974059"/>
          </a:xfrm>
        </p:spPr>
        <p:txBody>
          <a:bodyPr>
            <a:normAutofit/>
          </a:bodyPr>
          <a:lstStyle/>
          <a:p>
            <a:pPr algn="ctr"/>
            <a:r>
              <a:rPr lang="en-GB" dirty="0" smtClean="0"/>
              <a:t> 2-degree WHT PF optical correctors</a:t>
            </a:r>
            <a:endParaRPr lang="en-GB" dirty="0"/>
          </a:p>
        </p:txBody>
      </p:sp>
      <p:sp>
        <p:nvSpPr>
          <p:cNvPr id="3" name="Subtitle 2"/>
          <p:cNvSpPr>
            <a:spLocks noGrp="1"/>
          </p:cNvSpPr>
          <p:nvPr>
            <p:ph type="body" idx="1"/>
          </p:nvPr>
        </p:nvSpPr>
        <p:spPr>
          <a:xfrm>
            <a:off x="6357950" y="4929198"/>
            <a:ext cx="2085964" cy="1052512"/>
          </a:xfrm>
        </p:spPr>
        <p:txBody>
          <a:bodyPr/>
          <a:lstStyle/>
          <a:p>
            <a:r>
              <a:rPr lang="en-GB" dirty="0" err="1" smtClean="0"/>
              <a:t>Tibor</a:t>
            </a:r>
            <a:r>
              <a:rPr lang="en-GB" dirty="0" smtClean="0"/>
              <a:t> Ag</a:t>
            </a:r>
            <a:r>
              <a:rPr lang="hu-HU" dirty="0" smtClean="0"/>
              <a:t>ó</a:t>
            </a:r>
            <a:r>
              <a:rPr lang="en-GB" dirty="0" err="1" smtClean="0"/>
              <a:t>cs</a:t>
            </a:r>
            <a:endParaRPr lang="en-GB" dirty="0" smtClean="0"/>
          </a:p>
          <a:p>
            <a:r>
              <a:rPr lang="en-GB" dirty="0" smtClean="0"/>
              <a:t>2010-03-23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2-degree designs</a:t>
            </a:r>
            <a:endParaRPr lang="en-GB" dirty="0"/>
          </a:p>
        </p:txBody>
      </p:sp>
      <p:sp>
        <p:nvSpPr>
          <p:cNvPr id="9" name="Date Placeholder 8"/>
          <p:cNvSpPr>
            <a:spLocks noGrp="1"/>
          </p:cNvSpPr>
          <p:nvPr>
            <p:ph type="dt" sz="half" idx="10"/>
          </p:nvPr>
        </p:nvSpPr>
        <p:spPr/>
        <p:txBody>
          <a:bodyPr/>
          <a:lstStyle/>
          <a:p>
            <a:r>
              <a:rPr lang="en-US" smtClean="0"/>
              <a:t>2010-03-23</a:t>
            </a:r>
            <a:endParaRPr lang="en-GB"/>
          </a:p>
        </p:txBody>
      </p:sp>
      <p:sp>
        <p:nvSpPr>
          <p:cNvPr id="11" name="Footer Placeholder 10"/>
          <p:cNvSpPr>
            <a:spLocks noGrp="1"/>
          </p:cNvSpPr>
          <p:nvPr>
            <p:ph type="ftr" sz="quarter" idx="11"/>
          </p:nvPr>
        </p:nvSpPr>
        <p:spPr/>
        <p:txBody>
          <a:bodyPr/>
          <a:lstStyle/>
          <a:p>
            <a:r>
              <a:rPr lang="en-GB" smtClean="0"/>
              <a:t>2-degree WHT PF optical correctors - Tibor Agócs</a:t>
            </a:r>
            <a:endParaRPr lang="en-GB"/>
          </a:p>
        </p:txBody>
      </p:sp>
      <p:sp>
        <p:nvSpPr>
          <p:cNvPr id="10" name="Slide Number Placeholder 9"/>
          <p:cNvSpPr>
            <a:spLocks noGrp="1"/>
          </p:cNvSpPr>
          <p:nvPr>
            <p:ph type="sldNum" sz="quarter" idx="12"/>
          </p:nvPr>
        </p:nvSpPr>
        <p:spPr/>
        <p:txBody>
          <a:bodyPr/>
          <a:lstStyle/>
          <a:p>
            <a:fld id="{149169FE-6CC7-4080-8863-D2C466E5D5BB}" type="slidenum">
              <a:rPr lang="en-GB" smtClean="0"/>
              <a:pPr/>
              <a:t>10</a:t>
            </a:fld>
            <a:endParaRPr lang="en-GB"/>
          </a:p>
        </p:txBody>
      </p:sp>
      <p:sp>
        <p:nvSpPr>
          <p:cNvPr id="33" name="Rectangle 32"/>
          <p:cNvSpPr/>
          <p:nvPr/>
        </p:nvSpPr>
        <p:spPr>
          <a:xfrm>
            <a:off x="428596" y="2071678"/>
            <a:ext cx="2714644" cy="1015663"/>
          </a:xfrm>
          <a:prstGeom prst="rect">
            <a:avLst/>
          </a:prstGeom>
        </p:spPr>
        <p:txBody>
          <a:bodyPr wrap="square">
            <a:spAutoFit/>
          </a:bodyPr>
          <a:lstStyle/>
          <a:p>
            <a:pPr lvl="1">
              <a:buNone/>
            </a:pPr>
            <a:r>
              <a:rPr lang="en-GB" sz="2000" dirty="0" smtClean="0">
                <a:latin typeface="+mn-lt"/>
              </a:rPr>
              <a:t>TRADC - Traditional counter- rotating </a:t>
            </a:r>
          </a:p>
          <a:p>
            <a:pPr lvl="1">
              <a:buNone/>
            </a:pPr>
            <a:r>
              <a:rPr lang="en-GB" sz="2000" dirty="0" smtClean="0">
                <a:latin typeface="+mn-lt"/>
              </a:rPr>
              <a:t>ADC </a:t>
            </a:r>
          </a:p>
        </p:txBody>
      </p:sp>
      <p:pic>
        <p:nvPicPr>
          <p:cNvPr id="8" name="tradc_Final.avi">
            <a:hlinkClick r:id="" action="ppaction://media"/>
          </p:cNvPr>
          <p:cNvPicPr/>
          <p:nvPr>
            <a:videoFile r:link="rId1"/>
          </p:nvPr>
        </p:nvPicPr>
        <p:blipFill>
          <a:blip r:embed="rId4"/>
          <a:stretch>
            <a:fillRect/>
          </a:stretch>
        </p:blipFill>
        <p:spPr>
          <a:xfrm>
            <a:off x="3124200" y="1143000"/>
            <a:ext cx="5404716"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subaru_Final.avi">
            <a:hlinkClick r:id="" action="ppaction://media"/>
          </p:cNvPr>
          <p:cNvPicPr/>
          <p:nvPr>
            <p:ph idx="1"/>
            <a:videoFile r:link="rId1"/>
          </p:nvPr>
        </p:nvPicPr>
        <p:blipFill>
          <a:blip r:embed="rId4" cstate="print"/>
          <a:stretch>
            <a:fillRect/>
          </a:stretch>
        </p:blipFill>
        <p:spPr>
          <a:xfrm>
            <a:off x="3149304" y="1357298"/>
            <a:ext cx="5923290" cy="5272085"/>
          </a:xfrm>
          <a:prstGeom prst="rect">
            <a:avLst/>
          </a:prstGeom>
        </p:spPr>
      </p:pic>
      <p:sp>
        <p:nvSpPr>
          <p:cNvPr id="2" name="Title 1"/>
          <p:cNvSpPr>
            <a:spLocks noGrp="1"/>
          </p:cNvSpPr>
          <p:nvPr>
            <p:ph type="title"/>
          </p:nvPr>
        </p:nvSpPr>
        <p:spPr/>
        <p:txBody>
          <a:bodyPr/>
          <a:lstStyle/>
          <a:p>
            <a:r>
              <a:rPr lang="en-GB" smtClean="0"/>
              <a:t>2-degree designs</a:t>
            </a:r>
            <a:endParaRPr lang="en-GB" dirty="0"/>
          </a:p>
        </p:txBody>
      </p:sp>
      <p:sp>
        <p:nvSpPr>
          <p:cNvPr id="9" name="Date Placeholder 8"/>
          <p:cNvSpPr>
            <a:spLocks noGrp="1"/>
          </p:cNvSpPr>
          <p:nvPr>
            <p:ph type="dt" sz="half" idx="10"/>
          </p:nvPr>
        </p:nvSpPr>
        <p:spPr/>
        <p:txBody>
          <a:bodyPr/>
          <a:lstStyle/>
          <a:p>
            <a:r>
              <a:rPr lang="en-US" smtClean="0"/>
              <a:t>2010-03-23</a:t>
            </a:r>
            <a:endParaRPr lang="en-GB"/>
          </a:p>
        </p:txBody>
      </p:sp>
      <p:sp>
        <p:nvSpPr>
          <p:cNvPr id="11" name="Footer Placeholder 10"/>
          <p:cNvSpPr>
            <a:spLocks noGrp="1"/>
          </p:cNvSpPr>
          <p:nvPr>
            <p:ph type="ftr" sz="quarter" idx="11"/>
          </p:nvPr>
        </p:nvSpPr>
        <p:spPr/>
        <p:txBody>
          <a:bodyPr/>
          <a:lstStyle/>
          <a:p>
            <a:r>
              <a:rPr lang="en-GB" smtClean="0"/>
              <a:t>2-degree WHT PF optical correctors - Tibor Agócs</a:t>
            </a:r>
            <a:endParaRPr lang="en-GB"/>
          </a:p>
        </p:txBody>
      </p:sp>
      <p:sp>
        <p:nvSpPr>
          <p:cNvPr id="10" name="Slide Number Placeholder 9"/>
          <p:cNvSpPr>
            <a:spLocks noGrp="1"/>
          </p:cNvSpPr>
          <p:nvPr>
            <p:ph type="sldNum" sz="quarter" idx="12"/>
          </p:nvPr>
        </p:nvSpPr>
        <p:spPr/>
        <p:txBody>
          <a:bodyPr/>
          <a:lstStyle/>
          <a:p>
            <a:fld id="{149169FE-6CC7-4080-8863-D2C466E5D5BB}" type="slidenum">
              <a:rPr lang="en-GB" smtClean="0"/>
              <a:pPr/>
              <a:t>11</a:t>
            </a:fld>
            <a:endParaRPr lang="en-GB"/>
          </a:p>
        </p:txBody>
      </p:sp>
      <p:sp>
        <p:nvSpPr>
          <p:cNvPr id="5" name="Text Placeholder 4"/>
          <p:cNvSpPr>
            <a:spLocks noGrp="1"/>
          </p:cNvSpPr>
          <p:nvPr>
            <p:ph type="body" idx="4294967295"/>
          </p:nvPr>
        </p:nvSpPr>
        <p:spPr>
          <a:xfrm>
            <a:off x="857244" y="2071687"/>
            <a:ext cx="2428872" cy="1214437"/>
          </a:xfrm>
        </p:spPr>
        <p:txBody>
          <a:bodyPr>
            <a:normAutofit lnSpcReduction="10000"/>
          </a:bodyPr>
          <a:lstStyle/>
          <a:p>
            <a:pPr marL="0" lvl="1">
              <a:buNone/>
            </a:pPr>
            <a:r>
              <a:rPr lang="en-GB" sz="2000" dirty="0" smtClean="0"/>
              <a:t>SUBARU - Subaru type ADC, it has to be decentred and tilted </a:t>
            </a:r>
          </a:p>
        </p:txBody>
      </p:sp>
      <p:pic>
        <p:nvPicPr>
          <p:cNvPr id="8" name="subaru_Final.avi">
            <a:hlinkClick r:id="" action="ppaction://media"/>
          </p:cNvPr>
          <p:cNvPicPr/>
          <p:nvPr>
            <a:videoFile r:link="rId2"/>
          </p:nvPr>
        </p:nvPicPr>
        <p:blipFill>
          <a:blip r:embed="rId5"/>
          <a:stretch>
            <a:fillRect/>
          </a:stretch>
        </p:blipFill>
        <p:spPr>
          <a:xfrm>
            <a:off x="2979923" y="1143000"/>
            <a:ext cx="6164077"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7" fill="hold"/>
                                        <p:tgtEl>
                                          <p:spTgt spid="1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66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12"/>
                </p:tgtEl>
              </p:cMediaNode>
            </p:video>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2"/>
                                        </p:tgtEl>
                                      </p:cBhvr>
                                    </p:cmd>
                                  </p:childTnLst>
                                </p:cTn>
                              </p:par>
                            </p:childTnLst>
                          </p:cTn>
                        </p:par>
                      </p:childTnLst>
                    </p:cTn>
                  </p:par>
                </p:childTnLst>
              </p:cTn>
              <p:nextCondLst>
                <p:cond evt="onClick" delay="0">
                  <p:tgtEl>
                    <p:spTgt spid="12"/>
                  </p:tgtEl>
                </p:cond>
              </p:nextCondLst>
            </p:seq>
            <p:video>
              <p:cMediaNode>
                <p:cTn id="16" fill="hold" display="0">
                  <p:stCondLst>
                    <p:cond delay="indefinite"/>
                  </p:stCondLst>
                  <p:endCondLst>
                    <p:cond evt="onNext" delay="0">
                      <p:tgtEl>
                        <p:sldTgt/>
                      </p:tgtEl>
                    </p:cond>
                    <p:cond evt="onPrev" delay="0">
                      <p:tgtEl>
                        <p:sldTgt/>
                      </p:tgtEl>
                    </p:cond>
                  </p:end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18"/>
            <a:ext cx="2614601" cy="928694"/>
          </a:xfrm>
        </p:spPr>
        <p:txBody>
          <a:bodyPr>
            <a:normAutofit fontScale="90000"/>
          </a:bodyPr>
          <a:lstStyle/>
          <a:p>
            <a:r>
              <a:rPr lang="en-GB" sz="3100" dirty="0" smtClean="0"/>
              <a:t>ee80 comparison</a:t>
            </a:r>
            <a:br>
              <a:rPr lang="en-GB" sz="3100" dirty="0" smtClean="0"/>
            </a:br>
            <a:r>
              <a:rPr lang="en-GB" sz="3100" dirty="0" smtClean="0"/>
              <a:t>380nm-1000nm</a:t>
            </a:r>
            <a:endParaRPr lang="en-GB" sz="2000" dirty="0"/>
          </a:p>
        </p:txBody>
      </p:sp>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12</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sp>
        <p:nvSpPr>
          <p:cNvPr id="10" name="Title 1"/>
          <p:cNvSpPr txBox="1">
            <a:spLocks/>
          </p:cNvSpPr>
          <p:nvPr/>
        </p:nvSpPr>
        <p:spPr>
          <a:xfrm>
            <a:off x="857224" y="2214554"/>
            <a:ext cx="1785950"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a:t>
            </a:r>
          </a:p>
        </p:txBody>
      </p:sp>
      <p:sp>
        <p:nvSpPr>
          <p:cNvPr id="13"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n-lt"/>
                <a:ea typeface="+mj-ea"/>
                <a:cs typeface="+mj-cs"/>
              </a:rPr>
              <a:t>FIELD</a:t>
            </a:r>
            <a:r>
              <a:rPr lang="en-GB" sz="2600" dirty="0" smtClean="0">
                <a:latin typeface="+mn-lt"/>
                <a:ea typeface="+mj-ea"/>
                <a:cs typeface="+mj-cs"/>
              </a:rPr>
              <a:t> POINTS – perpendicular to elevation direction</a:t>
            </a:r>
            <a:endParaRPr kumimoji="0" lang="en-GB" sz="2600" b="0" i="0" u="none" strike="noStrike" kern="1200" cap="none" spc="0" normalizeH="0" baseline="0" noProof="0" dirty="0" smtClean="0">
              <a:ln>
                <a:noFill/>
              </a:ln>
              <a:effectLst/>
              <a:uLnTx/>
              <a:uFillTx/>
              <a:latin typeface="+mn-lt"/>
              <a:ea typeface="+mj-ea"/>
              <a:cs typeface="+mj-cs"/>
            </a:endParaRPr>
          </a:p>
        </p:txBody>
      </p:sp>
      <p:graphicFrame>
        <p:nvGraphicFramePr>
          <p:cNvPr id="14" name="Chart 13"/>
          <p:cNvGraphicFramePr/>
          <p:nvPr/>
        </p:nvGraphicFramePr>
        <p:xfrm>
          <a:off x="2928926" y="1000108"/>
          <a:ext cx="5929354" cy="507209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15"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cxnSp>
        <p:nvCxnSpPr>
          <p:cNvPr id="16" name="Straight Connector 15"/>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9"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13</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graphicFrame>
        <p:nvGraphicFramePr>
          <p:cNvPr id="14" name="Chart 13"/>
          <p:cNvGraphicFramePr/>
          <p:nvPr/>
        </p:nvGraphicFramePr>
        <p:xfrm>
          <a:off x="2928926" y="1000108"/>
          <a:ext cx="5929354" cy="507209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7"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19" name="Title 1"/>
          <p:cNvSpPr>
            <a:spLocks noGrp="1"/>
          </p:cNvSpPr>
          <p:nvPr>
            <p:ph type="title"/>
          </p:nvPr>
        </p:nvSpPr>
        <p:spPr>
          <a:xfrm>
            <a:off x="785786" y="642918"/>
            <a:ext cx="2614601" cy="928694"/>
          </a:xfrm>
        </p:spPr>
        <p:txBody>
          <a:bodyPr>
            <a:normAutofit fontScale="90000"/>
          </a:bodyPr>
          <a:lstStyle/>
          <a:p>
            <a:r>
              <a:rPr lang="en-GB" sz="3100" dirty="0" smtClean="0"/>
              <a:t>ee80 comparison</a:t>
            </a:r>
            <a:br>
              <a:rPr lang="en-GB" sz="3100" dirty="0" smtClean="0"/>
            </a:br>
            <a:r>
              <a:rPr lang="en-GB" sz="3100" dirty="0" smtClean="0"/>
              <a:t>380nm-1000nm</a:t>
            </a:r>
            <a:endParaRPr lang="en-GB" sz="2000" dirty="0"/>
          </a:p>
        </p:txBody>
      </p:sp>
      <p:sp>
        <p:nvSpPr>
          <p:cNvPr id="20" name="Title 1"/>
          <p:cNvSpPr txBox="1">
            <a:spLocks/>
          </p:cNvSpPr>
          <p:nvPr/>
        </p:nvSpPr>
        <p:spPr>
          <a:xfrm>
            <a:off x="857224" y="2214554"/>
            <a:ext cx="1785950"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a:t>
            </a:r>
          </a:p>
        </p:txBody>
      </p:sp>
      <p:sp>
        <p:nvSpPr>
          <p:cNvPr id="21"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parallel with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sp>
        <p:nvSpPr>
          <p:cNvPr id="13"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18"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14</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graphicFrame>
        <p:nvGraphicFramePr>
          <p:cNvPr id="12" name="Chart 11"/>
          <p:cNvGraphicFramePr/>
          <p:nvPr/>
        </p:nvGraphicFramePr>
        <p:xfrm>
          <a:off x="2928926" y="1000108"/>
          <a:ext cx="5929354" cy="507209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18" name="Title 1"/>
          <p:cNvSpPr>
            <a:spLocks noGrp="1"/>
          </p:cNvSpPr>
          <p:nvPr>
            <p:ph type="title"/>
          </p:nvPr>
        </p:nvSpPr>
        <p:spPr>
          <a:xfrm>
            <a:off x="785786" y="642918"/>
            <a:ext cx="2614601" cy="928694"/>
          </a:xfrm>
        </p:spPr>
        <p:txBody>
          <a:bodyPr>
            <a:normAutofit fontScale="90000"/>
          </a:bodyPr>
          <a:lstStyle/>
          <a:p>
            <a:r>
              <a:rPr lang="en-GB" sz="3100" dirty="0" smtClean="0"/>
              <a:t>ee80 comparison</a:t>
            </a:r>
            <a:br>
              <a:rPr lang="en-GB" sz="3100" dirty="0" smtClean="0"/>
            </a:br>
            <a:r>
              <a:rPr lang="en-GB" sz="3100" dirty="0" smtClean="0"/>
              <a:t>380nm-1000nm</a:t>
            </a:r>
            <a:endParaRPr lang="en-GB" sz="2000" dirty="0"/>
          </a:p>
        </p:txBody>
      </p:sp>
      <p:sp>
        <p:nvSpPr>
          <p:cNvPr id="19" name="Title 1"/>
          <p:cNvSpPr txBox="1">
            <a:spLocks/>
          </p:cNvSpPr>
          <p:nvPr/>
        </p:nvSpPr>
        <p:spPr>
          <a:xfrm>
            <a:off x="857224" y="2214554"/>
            <a:ext cx="1785950"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SUBARU</a:t>
            </a:r>
          </a:p>
        </p:txBody>
      </p:sp>
      <p:sp>
        <p:nvSpPr>
          <p:cNvPr id="20"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perpendicular to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sp>
        <p:nvSpPr>
          <p:cNvPr id="13"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17"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15</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graphicFrame>
        <p:nvGraphicFramePr>
          <p:cNvPr id="15" name="Chart 14"/>
          <p:cNvGraphicFramePr/>
          <p:nvPr/>
        </p:nvGraphicFramePr>
        <p:xfrm>
          <a:off x="2928926" y="1000108"/>
          <a:ext cx="5929354" cy="507209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7"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22" name="Title 1"/>
          <p:cNvSpPr>
            <a:spLocks noGrp="1"/>
          </p:cNvSpPr>
          <p:nvPr>
            <p:ph type="title"/>
          </p:nvPr>
        </p:nvSpPr>
        <p:spPr>
          <a:xfrm>
            <a:off x="785786" y="642918"/>
            <a:ext cx="2614601" cy="928694"/>
          </a:xfrm>
        </p:spPr>
        <p:txBody>
          <a:bodyPr>
            <a:normAutofit fontScale="90000"/>
          </a:bodyPr>
          <a:lstStyle/>
          <a:p>
            <a:r>
              <a:rPr lang="en-GB" sz="3100" dirty="0" smtClean="0"/>
              <a:t>ee80 comparison</a:t>
            </a:r>
            <a:br>
              <a:rPr lang="en-GB" sz="3100" dirty="0" smtClean="0"/>
            </a:br>
            <a:r>
              <a:rPr lang="en-GB" sz="3100" dirty="0" smtClean="0"/>
              <a:t>380nm-1000nm</a:t>
            </a:r>
            <a:endParaRPr lang="en-GB" sz="2000" dirty="0"/>
          </a:p>
        </p:txBody>
      </p:sp>
      <p:sp>
        <p:nvSpPr>
          <p:cNvPr id="23" name="Title 1"/>
          <p:cNvSpPr txBox="1">
            <a:spLocks/>
          </p:cNvSpPr>
          <p:nvPr/>
        </p:nvSpPr>
        <p:spPr>
          <a:xfrm>
            <a:off x="857224" y="2214554"/>
            <a:ext cx="1785950"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SUBARU</a:t>
            </a:r>
          </a:p>
        </p:txBody>
      </p:sp>
      <p:sp>
        <p:nvSpPr>
          <p:cNvPr id="24"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parallel with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sp>
        <p:nvSpPr>
          <p:cNvPr id="13"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18"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71480"/>
            <a:ext cx="3429024" cy="1000132"/>
          </a:xfrm>
        </p:spPr>
        <p:txBody>
          <a:bodyPr>
            <a:normAutofit fontScale="90000"/>
          </a:bodyPr>
          <a:lstStyle/>
          <a:p>
            <a:r>
              <a:rPr lang="en-GB" sz="3100" dirty="0" smtClean="0">
                <a:latin typeface="+mn-lt"/>
              </a:rPr>
              <a:t>ee80 comparison V band </a:t>
            </a:r>
            <a:br>
              <a:rPr lang="en-GB" sz="3100" dirty="0" smtClean="0">
                <a:latin typeface="+mn-lt"/>
              </a:rPr>
            </a:br>
            <a:r>
              <a:rPr lang="en-GB" sz="3100" dirty="0" smtClean="0">
                <a:latin typeface="+mn-lt"/>
              </a:rPr>
              <a:t>500nm-600nm</a:t>
            </a:r>
            <a:endParaRPr lang="en-GB" sz="2000" dirty="0">
              <a:latin typeface="+mn-lt"/>
            </a:endParaRPr>
          </a:p>
        </p:txBody>
      </p:sp>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16</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sp>
        <p:nvSpPr>
          <p:cNvPr id="13"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14"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graphicFrame>
        <p:nvGraphicFramePr>
          <p:cNvPr id="16" name="Chart 15"/>
          <p:cNvGraphicFramePr/>
          <p:nvPr/>
        </p:nvGraphicFramePr>
        <p:xfrm>
          <a:off x="2786050" y="1000108"/>
          <a:ext cx="6357950" cy="50720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a:xfrm>
            <a:off x="928662" y="2214554"/>
            <a:ext cx="1785950" cy="785818"/>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 vs. SUBARU</a:t>
            </a:r>
            <a:endParaRPr kumimoji="0" lang="en-GB" sz="2000" b="0" i="0" u="none" strike="noStrike" kern="1200" cap="none" spc="0" normalizeH="0" baseline="0" noProof="0" dirty="0">
              <a:ln>
                <a:noFill/>
              </a:ln>
              <a:effectLst/>
              <a:uLnTx/>
              <a:uFillTx/>
              <a:latin typeface="+mj-lt"/>
              <a:ea typeface="+mj-ea"/>
              <a:cs typeface="+mj-cs"/>
            </a:endParaRPr>
          </a:p>
        </p:txBody>
      </p:sp>
      <p:sp>
        <p:nvSpPr>
          <p:cNvPr id="15"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perpendicular to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cxnSp>
        <p:nvCxnSpPr>
          <p:cNvPr id="17" name="Straight Connector 16"/>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8"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17</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graphicFrame>
        <p:nvGraphicFramePr>
          <p:cNvPr id="15" name="Chart 14"/>
          <p:cNvGraphicFramePr/>
          <p:nvPr/>
        </p:nvGraphicFramePr>
        <p:xfrm>
          <a:off x="2786050" y="1000108"/>
          <a:ext cx="6357950" cy="507209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7"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19" name="Title 1"/>
          <p:cNvSpPr>
            <a:spLocks noGrp="1"/>
          </p:cNvSpPr>
          <p:nvPr>
            <p:ph type="title"/>
          </p:nvPr>
        </p:nvSpPr>
        <p:spPr>
          <a:xfrm>
            <a:off x="785786" y="571480"/>
            <a:ext cx="3500462" cy="1071570"/>
          </a:xfrm>
        </p:spPr>
        <p:txBody>
          <a:bodyPr>
            <a:normAutofit fontScale="90000"/>
          </a:bodyPr>
          <a:lstStyle/>
          <a:p>
            <a:r>
              <a:rPr lang="en-GB" sz="3100" dirty="0" smtClean="0"/>
              <a:t>ee80 comparison R band </a:t>
            </a:r>
            <a:br>
              <a:rPr lang="en-GB" sz="3100" dirty="0" smtClean="0"/>
            </a:br>
            <a:r>
              <a:rPr lang="en-GB" sz="3100" dirty="0" smtClean="0"/>
              <a:t>600nm-730nm</a:t>
            </a:r>
            <a:endParaRPr lang="en-GB" sz="2000" dirty="0"/>
          </a:p>
        </p:txBody>
      </p:sp>
      <p:sp>
        <p:nvSpPr>
          <p:cNvPr id="20" name="Title 1"/>
          <p:cNvSpPr txBox="1">
            <a:spLocks/>
          </p:cNvSpPr>
          <p:nvPr/>
        </p:nvSpPr>
        <p:spPr>
          <a:xfrm>
            <a:off x="928662" y="2214554"/>
            <a:ext cx="1785950" cy="785818"/>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 vs. SUBARU</a:t>
            </a:r>
            <a:endParaRPr kumimoji="0" lang="en-GB" sz="2000" b="0" i="0" u="none" strike="noStrike" kern="1200" cap="none" spc="0" normalizeH="0" baseline="0" noProof="0" dirty="0">
              <a:ln>
                <a:noFill/>
              </a:ln>
              <a:effectLst/>
              <a:uLnTx/>
              <a:uFillTx/>
              <a:latin typeface="+mj-lt"/>
              <a:ea typeface="+mj-ea"/>
              <a:cs typeface="+mj-cs"/>
            </a:endParaRPr>
          </a:p>
        </p:txBody>
      </p:sp>
      <p:sp>
        <p:nvSpPr>
          <p:cNvPr id="21"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perpendicular to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sp>
        <p:nvSpPr>
          <p:cNvPr id="18"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22"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 name="Chart 14"/>
          <p:cNvGraphicFramePr/>
          <p:nvPr/>
        </p:nvGraphicFramePr>
        <p:xfrm>
          <a:off x="2500298" y="928670"/>
          <a:ext cx="6643702"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r>
              <a:rPr lang="en-US" smtClean="0"/>
              <a:t>2010-03-23</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18</a:t>
            </a:fld>
            <a:endParaRPr lang="en-GB"/>
          </a:p>
        </p:txBody>
      </p:sp>
      <p:sp>
        <p:nvSpPr>
          <p:cNvPr id="7" name="Footer Placeholder 6"/>
          <p:cNvSpPr>
            <a:spLocks noGrp="1"/>
          </p:cNvSpPr>
          <p:nvPr>
            <p:ph type="ftr" sz="quarter" idx="11"/>
          </p:nvPr>
        </p:nvSpPr>
        <p:spPr/>
        <p:txBody>
          <a:bodyPr/>
          <a:lstStyle/>
          <a:p>
            <a:r>
              <a:rPr lang="en-GB" smtClean="0"/>
              <a:t>2-degree WHT PF optical correctors - Tibor Agócs</a:t>
            </a:r>
            <a:endParaRPr lang="en-GB"/>
          </a:p>
        </p:txBody>
      </p:sp>
      <p:sp>
        <p:nvSpPr>
          <p:cNvPr id="12" name="Title 1"/>
          <p:cNvSpPr txBox="1">
            <a:spLocks/>
          </p:cNvSpPr>
          <p:nvPr/>
        </p:nvSpPr>
        <p:spPr>
          <a:xfrm>
            <a:off x="7572396" y="4929198"/>
            <a:ext cx="1571604" cy="512744"/>
          </a:xfrm>
          <a:prstGeom prst="rect">
            <a:avLst/>
          </a:prstGeom>
        </p:spPr>
        <p:txBody>
          <a:bodyPr vert="horz" lIns="0" rIns="0" bIns="0" anchor="b">
            <a:normAutofit fontScale="90000" lnSpcReduction="20000"/>
          </a:bodyPr>
          <a:lstStyle/>
          <a:p>
            <a:pPr lvl="0">
              <a:spcBef>
                <a:spcPct val="0"/>
              </a:spcBef>
              <a:defRPr/>
            </a:pPr>
            <a:r>
              <a:rPr lang="en-GB" sz="2000" dirty="0" smtClean="0">
                <a:latin typeface="Calibri"/>
              </a:rPr>
              <a:t>x axis – wavelength (um)</a:t>
            </a:r>
            <a:endParaRPr kumimoji="0" lang="en-GB" sz="2000" b="0" i="0" u="none" strike="noStrike" kern="1200" cap="none" spc="0" normalizeH="0" baseline="0" noProof="0" dirty="0">
              <a:ln>
                <a:noFill/>
              </a:ln>
              <a:effectLst/>
              <a:uLnTx/>
              <a:uFillTx/>
              <a:latin typeface="+mj-lt"/>
              <a:ea typeface="+mj-ea"/>
              <a:cs typeface="+mj-cs"/>
            </a:endParaRPr>
          </a:p>
        </p:txBody>
      </p:sp>
      <p:sp>
        <p:nvSpPr>
          <p:cNvPr id="13" name="Title 1"/>
          <p:cNvSpPr txBox="1">
            <a:spLocks/>
          </p:cNvSpPr>
          <p:nvPr/>
        </p:nvSpPr>
        <p:spPr>
          <a:xfrm>
            <a:off x="2786050" y="500042"/>
            <a:ext cx="3000396" cy="357190"/>
          </a:xfrm>
          <a:prstGeom prst="rect">
            <a:avLst/>
          </a:prstGeom>
        </p:spPr>
        <p:txBody>
          <a:bodyPr vert="horz" lIns="0" rIns="0" bIns="0" anchor="b">
            <a:normAutofit fontScale="97500"/>
          </a:bodyPr>
          <a:lstStyle/>
          <a:p>
            <a:pPr lvl="0">
              <a:spcBef>
                <a:spcPct val="0"/>
              </a:spcBef>
              <a:defRPr/>
            </a:pPr>
            <a:r>
              <a:rPr lang="en-GB" sz="2000" dirty="0" smtClean="0">
                <a:latin typeface="Calibri"/>
              </a:rPr>
              <a:t>y axis – throughput</a:t>
            </a:r>
            <a:endParaRPr kumimoji="0" lang="en-GB" sz="1600" b="0" i="0" u="none" strike="noStrike" kern="1200" cap="none" spc="0" normalizeH="0" baseline="0" noProof="0" dirty="0">
              <a:ln>
                <a:noFill/>
              </a:ln>
              <a:effectLst/>
              <a:uLnTx/>
              <a:uFillTx/>
              <a:latin typeface="+mj-lt"/>
              <a:ea typeface="+mj-ea"/>
              <a:cs typeface="+mj-cs"/>
            </a:endParaRPr>
          </a:p>
        </p:txBody>
      </p:sp>
      <p:cxnSp>
        <p:nvCxnSpPr>
          <p:cNvPr id="16" name="Straight Connector 15"/>
          <p:cNvCxnSpPr/>
          <p:nvPr/>
        </p:nvCxnSpPr>
        <p:spPr>
          <a:xfrm rot="5400000" flipH="1" flipV="1">
            <a:off x="678629" y="3178967"/>
            <a:ext cx="478634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rot="5400000" flipH="1" flipV="1">
            <a:off x="5107785" y="3178967"/>
            <a:ext cx="478634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7" name="Title 1"/>
          <p:cNvSpPr txBox="1">
            <a:spLocks/>
          </p:cNvSpPr>
          <p:nvPr/>
        </p:nvSpPr>
        <p:spPr>
          <a:xfrm>
            <a:off x="2643174" y="5643578"/>
            <a:ext cx="928694" cy="428628"/>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solidFill>
                  <a:srgbClr val="FF0000"/>
                </a:solidFill>
                <a:effectLst/>
                <a:uLnTx/>
                <a:uFillTx/>
                <a:latin typeface="+mj-lt"/>
                <a:ea typeface="+mj-ea"/>
                <a:cs typeface="+mj-cs"/>
              </a:rPr>
              <a:t>360nm</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18" name="Title 1"/>
          <p:cNvSpPr txBox="1">
            <a:spLocks/>
          </p:cNvSpPr>
          <p:nvPr/>
        </p:nvSpPr>
        <p:spPr>
          <a:xfrm>
            <a:off x="7072330" y="5643578"/>
            <a:ext cx="1071570" cy="428628"/>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600" dirty="0" smtClean="0">
                <a:solidFill>
                  <a:srgbClr val="FF0000"/>
                </a:solidFill>
                <a:latin typeface="+mj-lt"/>
                <a:ea typeface="+mj-ea"/>
                <a:cs typeface="+mj-cs"/>
              </a:rPr>
              <a:t>100</a:t>
            </a:r>
            <a:r>
              <a:rPr kumimoji="0" lang="en-GB" sz="2600" b="0" i="0" u="none" strike="noStrike" kern="1200" cap="none" spc="0" normalizeH="0" baseline="0" noProof="0" dirty="0" smtClean="0">
                <a:ln>
                  <a:noFill/>
                </a:ln>
                <a:solidFill>
                  <a:srgbClr val="FF0000"/>
                </a:solidFill>
                <a:effectLst/>
                <a:uLnTx/>
                <a:uFillTx/>
                <a:latin typeface="+mj-lt"/>
                <a:ea typeface="+mj-ea"/>
                <a:cs typeface="+mj-cs"/>
              </a:rPr>
              <a:t>0nm</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19" name="Title 1"/>
          <p:cNvSpPr txBox="1">
            <a:spLocks/>
          </p:cNvSpPr>
          <p:nvPr/>
        </p:nvSpPr>
        <p:spPr>
          <a:xfrm>
            <a:off x="928662" y="2214554"/>
            <a:ext cx="1785950" cy="785818"/>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 vs. SUBARU</a:t>
            </a:r>
            <a:endParaRPr kumimoji="0" lang="en-GB" sz="2000" b="0" i="0" u="none" strike="noStrike" kern="1200" cap="none" spc="0" normalizeH="0" baseline="0" noProof="0" dirty="0">
              <a:ln>
                <a:noFill/>
              </a:ln>
              <a:effectLst/>
              <a:uLnTx/>
              <a:uFillTx/>
              <a:latin typeface="+mj-lt"/>
              <a:ea typeface="+mj-ea"/>
              <a:cs typeface="+mj-cs"/>
            </a:endParaRPr>
          </a:p>
        </p:txBody>
      </p:sp>
      <p:sp>
        <p:nvSpPr>
          <p:cNvPr id="20" name="Rectangle 19"/>
          <p:cNvSpPr/>
          <p:nvPr/>
        </p:nvSpPr>
        <p:spPr>
          <a:xfrm>
            <a:off x="285720" y="785794"/>
            <a:ext cx="2428892" cy="954107"/>
          </a:xfrm>
          <a:prstGeom prst="rect">
            <a:avLst/>
          </a:prstGeom>
        </p:spPr>
        <p:txBody>
          <a:bodyPr wrap="square">
            <a:spAutoFit/>
          </a:bodyPr>
          <a:lstStyle/>
          <a:p>
            <a:r>
              <a:rPr lang="en-GB" sz="2800" spc="-150" dirty="0" smtClean="0">
                <a:solidFill>
                  <a:srgbClr val="0044AC"/>
                </a:solidFill>
                <a:effectLst>
                  <a:outerShdw blurRad="50800" dist="50800" dir="2700000" algn="tl" rotWithShape="0">
                    <a:srgbClr val="000000">
                      <a:alpha val="43137"/>
                    </a:srgbClr>
                  </a:outerShdw>
                </a:effectLst>
                <a:latin typeface="Corbel"/>
                <a:cs typeface="+mj-cs"/>
              </a:rPr>
              <a:t>Throughput</a:t>
            </a:r>
            <a:br>
              <a:rPr lang="en-GB" sz="2800" spc="-150" dirty="0" smtClean="0">
                <a:solidFill>
                  <a:srgbClr val="0044AC"/>
                </a:solidFill>
                <a:effectLst>
                  <a:outerShdw blurRad="50800" dist="50800" dir="2700000" algn="tl" rotWithShape="0">
                    <a:srgbClr val="000000">
                      <a:alpha val="43137"/>
                    </a:srgbClr>
                  </a:outerShdw>
                </a:effectLst>
                <a:latin typeface="Corbel"/>
                <a:cs typeface="+mj-cs"/>
              </a:rPr>
            </a:br>
            <a:r>
              <a:rPr lang="en-GB" sz="2800" spc="-150" dirty="0" smtClean="0">
                <a:solidFill>
                  <a:srgbClr val="0044AC"/>
                </a:solidFill>
                <a:effectLst>
                  <a:outerShdw blurRad="50800" dist="50800" dir="2700000" algn="tl" rotWithShape="0">
                    <a:srgbClr val="000000">
                      <a:alpha val="43137"/>
                    </a:srgbClr>
                  </a:outerShdw>
                </a:effectLst>
                <a:latin typeface="Corbel"/>
                <a:cs typeface="+mj-cs"/>
              </a:rPr>
              <a:t>330nm-1000nm</a:t>
            </a:r>
            <a:endParaRPr lang="en-GB" dirty="0">
              <a:solidFill>
                <a:srgbClr val="0044AC"/>
              </a:solidFill>
            </a:endParaRPr>
          </a:p>
        </p:txBody>
      </p:sp>
      <p:sp>
        <p:nvSpPr>
          <p:cNvPr id="23" name="Title 1"/>
          <p:cNvSpPr txBox="1">
            <a:spLocks/>
          </p:cNvSpPr>
          <p:nvPr/>
        </p:nvSpPr>
        <p:spPr>
          <a:xfrm>
            <a:off x="857224" y="4000504"/>
            <a:ext cx="1643074" cy="78581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Without primary mirror</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2010-03-23</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19</a:t>
            </a:fld>
            <a:endParaRPr lang="en-GB"/>
          </a:p>
        </p:txBody>
      </p:sp>
      <p:sp>
        <p:nvSpPr>
          <p:cNvPr id="7" name="Footer Placeholder 6"/>
          <p:cNvSpPr>
            <a:spLocks noGrp="1"/>
          </p:cNvSpPr>
          <p:nvPr>
            <p:ph type="ftr" sz="quarter" idx="11"/>
          </p:nvPr>
        </p:nvSpPr>
        <p:spPr/>
        <p:txBody>
          <a:bodyPr/>
          <a:lstStyle/>
          <a:p>
            <a:r>
              <a:rPr lang="en-GB" smtClean="0"/>
              <a:t>2-degree WHT PF optical correctors - Tibor Agócs</a:t>
            </a:r>
            <a:endParaRPr lang="en-GB"/>
          </a:p>
        </p:txBody>
      </p:sp>
      <p:sp>
        <p:nvSpPr>
          <p:cNvPr id="13" name="Title 1"/>
          <p:cNvSpPr txBox="1">
            <a:spLocks/>
          </p:cNvSpPr>
          <p:nvPr/>
        </p:nvSpPr>
        <p:spPr>
          <a:xfrm>
            <a:off x="2786050" y="500042"/>
            <a:ext cx="2143140" cy="357190"/>
          </a:xfrm>
          <a:prstGeom prst="rect">
            <a:avLst/>
          </a:prstGeom>
        </p:spPr>
        <p:txBody>
          <a:bodyPr vert="horz" lIns="0" rIns="0" bIns="0" anchor="b">
            <a:normAutofit fontScale="82500" lnSpcReduction="10000"/>
          </a:bodyPr>
          <a:lstStyle/>
          <a:p>
            <a:pPr lvl="0">
              <a:spcBef>
                <a:spcPct val="0"/>
              </a:spcBef>
              <a:defRPr/>
            </a:pPr>
            <a:r>
              <a:rPr lang="en-GB" dirty="0" smtClean="0">
                <a:latin typeface="Calibri"/>
              </a:rPr>
              <a:t>y axis – throughput</a:t>
            </a:r>
            <a:endParaRPr kumimoji="0" lang="en-GB" sz="2000" b="0" i="0" u="none" strike="noStrike" kern="1200" cap="none" spc="0" normalizeH="0" baseline="0" noProof="0" dirty="0">
              <a:ln>
                <a:noFill/>
              </a:ln>
              <a:effectLst/>
              <a:uLnTx/>
              <a:uFillTx/>
              <a:latin typeface="+mj-lt"/>
              <a:ea typeface="+mj-ea"/>
              <a:cs typeface="+mj-cs"/>
            </a:endParaRPr>
          </a:p>
        </p:txBody>
      </p:sp>
      <p:cxnSp>
        <p:nvCxnSpPr>
          <p:cNvPr id="16" name="Straight Connector 15"/>
          <p:cNvCxnSpPr/>
          <p:nvPr/>
        </p:nvCxnSpPr>
        <p:spPr>
          <a:xfrm rot="5400000" flipH="1" flipV="1">
            <a:off x="2464579" y="3178967"/>
            <a:ext cx="478634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graphicFrame>
        <p:nvGraphicFramePr>
          <p:cNvPr id="17" name="Chart 16"/>
          <p:cNvGraphicFramePr/>
          <p:nvPr/>
        </p:nvGraphicFramePr>
        <p:xfrm>
          <a:off x="2500298" y="928670"/>
          <a:ext cx="6643702"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itle 1"/>
          <p:cNvSpPr txBox="1">
            <a:spLocks/>
          </p:cNvSpPr>
          <p:nvPr/>
        </p:nvSpPr>
        <p:spPr>
          <a:xfrm>
            <a:off x="7572396" y="4929198"/>
            <a:ext cx="1571604" cy="512744"/>
          </a:xfrm>
          <a:prstGeom prst="rect">
            <a:avLst/>
          </a:prstGeom>
        </p:spPr>
        <p:txBody>
          <a:bodyPr vert="horz" lIns="0" rIns="0" bIns="0" anchor="b">
            <a:normAutofit fontScale="90000" lnSpcReduction="20000"/>
          </a:bodyPr>
          <a:lstStyle/>
          <a:p>
            <a:pPr lvl="0">
              <a:spcBef>
                <a:spcPct val="0"/>
              </a:spcBef>
              <a:defRPr/>
            </a:pPr>
            <a:r>
              <a:rPr lang="en-GB" sz="2000" dirty="0" smtClean="0">
                <a:latin typeface="Calibri"/>
              </a:rPr>
              <a:t>x axis – wavelength (um)</a:t>
            </a:r>
            <a:endParaRPr kumimoji="0" lang="en-GB" sz="2000" b="0" i="0" u="none" strike="noStrike" kern="1200" cap="none" spc="0" normalizeH="0" baseline="0" noProof="0" dirty="0">
              <a:ln>
                <a:noFill/>
              </a:ln>
              <a:effectLst/>
              <a:uLnTx/>
              <a:uFillTx/>
              <a:latin typeface="+mj-lt"/>
              <a:ea typeface="+mj-ea"/>
              <a:cs typeface="+mj-cs"/>
            </a:endParaRPr>
          </a:p>
        </p:txBody>
      </p:sp>
      <p:sp>
        <p:nvSpPr>
          <p:cNvPr id="19" name="Title 1"/>
          <p:cNvSpPr txBox="1">
            <a:spLocks/>
          </p:cNvSpPr>
          <p:nvPr/>
        </p:nvSpPr>
        <p:spPr>
          <a:xfrm>
            <a:off x="4357686" y="5715016"/>
            <a:ext cx="928694" cy="428628"/>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solidFill>
                  <a:srgbClr val="FF0000"/>
                </a:solidFill>
                <a:effectLst/>
                <a:uLnTx/>
                <a:uFillTx/>
                <a:latin typeface="+mj-lt"/>
                <a:ea typeface="+mj-ea"/>
                <a:cs typeface="+mj-cs"/>
              </a:rPr>
              <a:t>360nm</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20" name="Title 1"/>
          <p:cNvSpPr txBox="1">
            <a:spLocks/>
          </p:cNvSpPr>
          <p:nvPr/>
        </p:nvSpPr>
        <p:spPr>
          <a:xfrm>
            <a:off x="928662" y="2214554"/>
            <a:ext cx="1785950" cy="785818"/>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 vs. SUBARU</a:t>
            </a:r>
            <a:endParaRPr kumimoji="0" lang="en-GB" sz="2000" b="0" i="0" u="none" strike="noStrike" kern="1200" cap="none" spc="0" normalizeH="0" baseline="0" noProof="0" dirty="0">
              <a:ln>
                <a:noFill/>
              </a:ln>
              <a:effectLst/>
              <a:uLnTx/>
              <a:uFillTx/>
              <a:latin typeface="+mj-lt"/>
              <a:ea typeface="+mj-ea"/>
              <a:cs typeface="+mj-cs"/>
            </a:endParaRPr>
          </a:p>
        </p:txBody>
      </p:sp>
      <p:sp>
        <p:nvSpPr>
          <p:cNvPr id="21" name="Rectangle 20"/>
          <p:cNvSpPr/>
          <p:nvPr/>
        </p:nvSpPr>
        <p:spPr>
          <a:xfrm>
            <a:off x="285720" y="785794"/>
            <a:ext cx="2428892" cy="954107"/>
          </a:xfrm>
          <a:prstGeom prst="rect">
            <a:avLst/>
          </a:prstGeom>
        </p:spPr>
        <p:txBody>
          <a:bodyPr wrap="square">
            <a:spAutoFit/>
          </a:bodyPr>
          <a:lstStyle/>
          <a:p>
            <a:r>
              <a:rPr lang="en-GB" sz="2800" spc="-150" dirty="0" smtClean="0">
                <a:solidFill>
                  <a:srgbClr val="0044AC"/>
                </a:solidFill>
                <a:effectLst>
                  <a:outerShdw blurRad="50800" dist="50800" dir="2700000" algn="tl" rotWithShape="0">
                    <a:srgbClr val="000000">
                      <a:alpha val="43137"/>
                    </a:srgbClr>
                  </a:outerShdw>
                </a:effectLst>
                <a:latin typeface="Corbel"/>
                <a:cs typeface="+mj-cs"/>
              </a:rPr>
              <a:t>Throughput</a:t>
            </a:r>
            <a:br>
              <a:rPr lang="en-GB" sz="2800" spc="-150" dirty="0" smtClean="0">
                <a:solidFill>
                  <a:srgbClr val="0044AC"/>
                </a:solidFill>
                <a:effectLst>
                  <a:outerShdw blurRad="50800" dist="50800" dir="2700000" algn="tl" rotWithShape="0">
                    <a:srgbClr val="000000">
                      <a:alpha val="43137"/>
                    </a:srgbClr>
                  </a:outerShdw>
                </a:effectLst>
                <a:latin typeface="Corbel"/>
                <a:cs typeface="+mj-cs"/>
              </a:rPr>
            </a:br>
            <a:r>
              <a:rPr lang="en-GB" sz="2800" spc="-150" dirty="0" smtClean="0">
                <a:solidFill>
                  <a:srgbClr val="0044AC"/>
                </a:solidFill>
                <a:effectLst>
                  <a:outerShdw blurRad="50800" dist="50800" dir="2700000" algn="tl" rotWithShape="0">
                    <a:srgbClr val="000000">
                      <a:alpha val="43137"/>
                    </a:srgbClr>
                  </a:outerShdw>
                </a:effectLst>
                <a:latin typeface="Corbel"/>
                <a:cs typeface="+mj-cs"/>
              </a:rPr>
              <a:t>330nm-400nm</a:t>
            </a:r>
            <a:endParaRPr lang="en-GB" dirty="0">
              <a:solidFill>
                <a:srgbClr val="0044AC"/>
              </a:solidFill>
            </a:endParaRPr>
          </a:p>
        </p:txBody>
      </p:sp>
      <p:sp>
        <p:nvSpPr>
          <p:cNvPr id="22" name="Title 1"/>
          <p:cNvSpPr txBox="1">
            <a:spLocks/>
          </p:cNvSpPr>
          <p:nvPr/>
        </p:nvSpPr>
        <p:spPr>
          <a:xfrm>
            <a:off x="857224" y="4000504"/>
            <a:ext cx="1643074" cy="78581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Without primary mirror</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the talk</a:t>
            </a:r>
            <a:endParaRPr lang="en-GB" dirty="0"/>
          </a:p>
        </p:txBody>
      </p:sp>
      <p:sp>
        <p:nvSpPr>
          <p:cNvPr id="3" name="Content Placeholder 2"/>
          <p:cNvSpPr>
            <a:spLocks noGrp="1"/>
          </p:cNvSpPr>
          <p:nvPr>
            <p:ph idx="1"/>
          </p:nvPr>
        </p:nvSpPr>
        <p:spPr/>
        <p:txBody>
          <a:bodyPr/>
          <a:lstStyle/>
          <a:p>
            <a:r>
              <a:rPr lang="en-GB" dirty="0" smtClean="0"/>
              <a:t>Wide-field spectroscopy/imaging is the driver</a:t>
            </a:r>
          </a:p>
          <a:p>
            <a:pPr lvl="1"/>
            <a:r>
              <a:rPr lang="en-GB" dirty="0" smtClean="0"/>
              <a:t>MOS</a:t>
            </a:r>
          </a:p>
          <a:p>
            <a:pPr lvl="1"/>
            <a:r>
              <a:rPr lang="en-GB" dirty="0" smtClean="0"/>
              <a:t>IFU</a:t>
            </a:r>
          </a:p>
          <a:p>
            <a:pPr lvl="1"/>
            <a:r>
              <a:rPr lang="en-GB" dirty="0" smtClean="0"/>
              <a:t>NB/WB imager</a:t>
            </a:r>
          </a:p>
          <a:p>
            <a:r>
              <a:rPr lang="en-GB" dirty="0" smtClean="0"/>
              <a:t>Current FOV is 40 arcmin – it’s not enough</a:t>
            </a:r>
          </a:p>
          <a:p>
            <a:r>
              <a:rPr lang="en-GB" dirty="0" smtClean="0"/>
              <a:t>How do we increase the WHT FOV? </a:t>
            </a:r>
          </a:p>
          <a:p>
            <a:r>
              <a:rPr lang="en-GB" dirty="0" smtClean="0"/>
              <a:t>It’s possible to design reasonable systems that satisfy the requirements up to 2 degrees </a:t>
            </a:r>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Title 1"/>
          <p:cNvSpPr txBox="1">
            <a:spLocks/>
          </p:cNvSpPr>
          <p:nvPr/>
        </p:nvSpPr>
        <p:spPr>
          <a:xfrm>
            <a:off x="771556" y="338124"/>
            <a:ext cx="8229600" cy="1162050"/>
          </a:xfrm>
          <a:prstGeom prst="rect">
            <a:avLst/>
          </a:prstGeom>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150" normalizeH="0" baseline="0" noProof="0" dirty="0" smtClean="0">
                <a:ln>
                  <a:noFill/>
                </a:ln>
                <a:solidFill>
                  <a:srgbClr val="0044AC"/>
                </a:solidFill>
                <a:effectLst>
                  <a:outerShdw blurRad="50800" dist="50800" dir="2700000" algn="tl" rotWithShape="0">
                    <a:srgbClr val="000000">
                      <a:alpha val="43137"/>
                    </a:srgbClr>
                  </a:outerShdw>
                </a:effectLst>
                <a:uLnTx/>
                <a:uFillTx/>
                <a:latin typeface="+mj-lt"/>
                <a:ea typeface="ＭＳ Ｐゴシック" pitchFamily="-112" charset="-128"/>
                <a:cs typeface="+mj-cs"/>
              </a:rPr>
              <a:t>Scales</a:t>
            </a:r>
            <a:endParaRPr kumimoji="0" lang="en-GB" sz="3600" b="0" i="0" u="none" strike="noStrike" kern="1200" cap="none" spc="-150" normalizeH="0" baseline="0" noProof="0" dirty="0">
              <a:ln>
                <a:noFill/>
              </a:ln>
              <a:solidFill>
                <a:srgbClr val="0044AC"/>
              </a:solidFill>
              <a:effectLst>
                <a:outerShdw blurRad="50800" dist="50800" dir="2700000" algn="tl" rotWithShape="0">
                  <a:srgbClr val="000000">
                    <a:alpha val="43137"/>
                  </a:srgbClr>
                </a:outerShdw>
              </a:effectLst>
              <a:uLnTx/>
              <a:uFillTx/>
              <a:latin typeface="+mj-lt"/>
              <a:ea typeface="ＭＳ Ｐゴシック" pitchFamily="-112" charset="-128"/>
              <a:cs typeface="+mj-cs"/>
            </a:endParaRPr>
          </a:p>
        </p:txBody>
      </p:sp>
      <p:sp>
        <p:nvSpPr>
          <p:cNvPr id="4" name="Date Placeholder 3"/>
          <p:cNvSpPr>
            <a:spLocks noGrp="1"/>
          </p:cNvSpPr>
          <p:nvPr>
            <p:ph type="dt" sz="half" idx="10"/>
          </p:nvPr>
        </p:nvSpPr>
        <p:spPr/>
        <p:txBody>
          <a:bodyPr/>
          <a:lstStyle/>
          <a:p>
            <a:r>
              <a:rPr lang="en-US" smtClean="0"/>
              <a:t>2010-03-23</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20</a:t>
            </a:fld>
            <a:endParaRPr lang="en-GB"/>
          </a:p>
        </p:txBody>
      </p:sp>
      <p:sp>
        <p:nvSpPr>
          <p:cNvPr id="7" name="Footer Placeholder 6"/>
          <p:cNvSpPr>
            <a:spLocks noGrp="1"/>
          </p:cNvSpPr>
          <p:nvPr>
            <p:ph type="ftr" sz="quarter" idx="11"/>
          </p:nvPr>
        </p:nvSpPr>
        <p:spPr/>
        <p:txBody>
          <a:bodyPr/>
          <a:lstStyle/>
          <a:p>
            <a:r>
              <a:rPr lang="en-GB" smtClean="0"/>
              <a:t>2-degree WHT PF optical correctors - Tibor Agócs</a:t>
            </a:r>
            <a:endParaRPr lang="en-GB"/>
          </a:p>
        </p:txBody>
      </p:sp>
      <p:pic>
        <p:nvPicPr>
          <p:cNvPr id="9" name="Content Placeholder 8" descr="scales.jpg"/>
          <p:cNvPicPr>
            <a:picLocks noGrp="1" noChangeAspect="1"/>
          </p:cNvPicPr>
          <p:nvPr>
            <p:ph sz="half" idx="1"/>
          </p:nvPr>
        </p:nvPicPr>
        <p:blipFill>
          <a:blip r:embed="rId2" cstate="print"/>
          <a:stretch>
            <a:fillRect/>
          </a:stretch>
        </p:blipFill>
        <p:spPr>
          <a:xfrm>
            <a:off x="2928926" y="783884"/>
            <a:ext cx="5429288" cy="5776070"/>
          </a:xfrm>
        </p:spPr>
      </p:pic>
      <p:sp>
        <p:nvSpPr>
          <p:cNvPr id="11" name="Title 1"/>
          <p:cNvSpPr txBox="1">
            <a:spLocks/>
          </p:cNvSpPr>
          <p:nvPr/>
        </p:nvSpPr>
        <p:spPr>
          <a:xfrm>
            <a:off x="857224" y="3357562"/>
            <a:ext cx="1847864" cy="500066"/>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Scale bar – 1m</a:t>
            </a:r>
            <a:endParaRPr kumimoji="0" lang="en-GB" sz="2000" b="0" i="0" u="none" strike="noStrike" kern="1200" cap="none" spc="0" normalizeH="0" baseline="0" noProof="0" dirty="0">
              <a:ln>
                <a:noFill/>
              </a:ln>
              <a:effectLst/>
              <a:uLnTx/>
              <a:uFillTx/>
              <a:latin typeface="+mj-lt"/>
              <a:ea typeface="+mj-ea"/>
              <a:cs typeface="+mj-cs"/>
            </a:endParaRPr>
          </a:p>
        </p:txBody>
      </p:sp>
      <p:sp>
        <p:nvSpPr>
          <p:cNvPr id="24" name="Rectangle 23"/>
          <p:cNvSpPr/>
          <p:nvPr/>
        </p:nvSpPr>
        <p:spPr>
          <a:xfrm>
            <a:off x="785786" y="1657167"/>
            <a:ext cx="2428892" cy="1200329"/>
          </a:xfrm>
          <a:prstGeom prst="rect">
            <a:avLst/>
          </a:prstGeom>
        </p:spPr>
        <p:txBody>
          <a:bodyPr wrap="square">
            <a:spAutoFit/>
          </a:bodyPr>
          <a:lstStyle/>
          <a:p>
            <a:r>
              <a:rPr lang="en-GB" dirty="0" smtClean="0">
                <a:latin typeface="+mn-lt"/>
              </a:rPr>
              <a:t>current optics </a:t>
            </a:r>
            <a:br>
              <a:rPr lang="en-GB" dirty="0" smtClean="0">
                <a:latin typeface="+mn-lt"/>
              </a:rPr>
            </a:br>
            <a:r>
              <a:rPr lang="en-GB" dirty="0" smtClean="0">
                <a:latin typeface="+mn-lt"/>
              </a:rPr>
              <a:t>vs. </a:t>
            </a:r>
            <a:br>
              <a:rPr lang="en-GB" dirty="0" smtClean="0">
                <a:latin typeface="+mn-lt"/>
              </a:rPr>
            </a:br>
            <a:r>
              <a:rPr lang="en-GB" dirty="0" smtClean="0">
                <a:latin typeface="+mn-lt"/>
              </a:rPr>
              <a:t>2-degree design</a:t>
            </a:r>
            <a:endParaRPr lang="en-GB"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We can increase the FOV at the WHT prime focus</a:t>
            </a:r>
          </a:p>
          <a:p>
            <a:pPr lvl="1"/>
            <a:r>
              <a:rPr lang="en-GB" dirty="0" smtClean="0"/>
              <a:t>It’s possible to design systems, which satisfy the requirements </a:t>
            </a:r>
          </a:p>
          <a:p>
            <a:pPr lvl="1"/>
            <a:r>
              <a:rPr lang="en-GB" dirty="0" smtClean="0"/>
              <a:t>2-degree FOV is possible, 380nm – 1000nm is possible</a:t>
            </a:r>
          </a:p>
          <a:p>
            <a:pPr lvl="1"/>
            <a:r>
              <a:rPr lang="en-GB" dirty="0" smtClean="0"/>
              <a:t>Can the FOV be larger? Yes, to increase FOV 0.5 degrees, 2x price</a:t>
            </a:r>
          </a:p>
          <a:p>
            <a:pPr lvl="1"/>
            <a:r>
              <a:rPr lang="en-GB" dirty="0" smtClean="0"/>
              <a:t>Can we extend it more to the UV? Yes, 2x price</a:t>
            </a:r>
          </a:p>
          <a:p>
            <a:r>
              <a:rPr lang="en-GB" dirty="0" smtClean="0"/>
              <a:t>These designs are feasible</a:t>
            </a:r>
          </a:p>
          <a:p>
            <a:pPr lvl="1"/>
            <a:r>
              <a:rPr lang="en-GB" dirty="0" smtClean="0"/>
              <a:t>They take into account requirements like </a:t>
            </a:r>
          </a:p>
          <a:p>
            <a:pPr lvl="2"/>
            <a:r>
              <a:rPr lang="en-GB" dirty="0" smtClean="0"/>
              <a:t>Availability of materials</a:t>
            </a:r>
          </a:p>
          <a:p>
            <a:pPr lvl="2"/>
            <a:r>
              <a:rPr lang="en-GB" dirty="0" smtClean="0"/>
              <a:t>Manufacturability</a:t>
            </a:r>
          </a:p>
          <a:p>
            <a:pPr lvl="2"/>
            <a:r>
              <a:rPr lang="en-GB" dirty="0" smtClean="0"/>
              <a:t>Coupling to the instrument</a:t>
            </a:r>
          </a:p>
          <a:p>
            <a:pPr lvl="2"/>
            <a:r>
              <a:rPr lang="en-GB" dirty="0" smtClean="0"/>
              <a:t>Cost</a:t>
            </a:r>
          </a:p>
        </p:txBody>
      </p:sp>
      <p:sp>
        <p:nvSpPr>
          <p:cNvPr id="4" name="Date Placeholder 3"/>
          <p:cNvSpPr>
            <a:spLocks noGrp="1"/>
          </p:cNvSpPr>
          <p:nvPr>
            <p:ph type="dt" sz="half" idx="10"/>
          </p:nvPr>
        </p:nvSpPr>
        <p:spPr/>
        <p:txBody>
          <a:bodyPr/>
          <a:lstStyle/>
          <a:p>
            <a:r>
              <a:rPr lang="en-US" smtClean="0"/>
              <a:t>2010-03-23</a:t>
            </a:r>
            <a:endParaRPr lang="en-GB"/>
          </a:p>
        </p:txBody>
      </p:sp>
      <p:sp>
        <p:nvSpPr>
          <p:cNvPr id="5" name="Footer Placeholder 4"/>
          <p:cNvSpPr>
            <a:spLocks noGrp="1"/>
          </p:cNvSpPr>
          <p:nvPr>
            <p:ph type="ftr" sz="quarter" idx="11"/>
          </p:nvPr>
        </p:nvSpPr>
        <p:spPr/>
        <p:txBody>
          <a:bodyPr/>
          <a:lstStyle/>
          <a:p>
            <a:r>
              <a:rPr lang="en-GB" smtClean="0"/>
              <a:t>2-degree WHT PF optical correctors - Tibor Agócs</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Date Placeholder 3"/>
          <p:cNvSpPr>
            <a:spLocks noGrp="1"/>
          </p:cNvSpPr>
          <p:nvPr>
            <p:ph type="dt" sz="half" idx="10"/>
          </p:nvPr>
        </p:nvSpPr>
        <p:spPr/>
        <p:txBody>
          <a:bodyPr/>
          <a:lstStyle/>
          <a:p>
            <a:r>
              <a:rPr lang="en-US" smtClean="0"/>
              <a:t>2010-03-23</a:t>
            </a:r>
            <a:endParaRPr lang="en-GB"/>
          </a:p>
        </p:txBody>
      </p:sp>
      <p:sp>
        <p:nvSpPr>
          <p:cNvPr id="5" name="Footer Placeholder 4"/>
          <p:cNvSpPr>
            <a:spLocks noGrp="1"/>
          </p:cNvSpPr>
          <p:nvPr>
            <p:ph type="ftr" sz="quarter" idx="11"/>
          </p:nvPr>
        </p:nvSpPr>
        <p:spPr/>
        <p:txBody>
          <a:bodyPr/>
          <a:lstStyle/>
          <a:p>
            <a:r>
              <a:rPr lang="en-GB" smtClean="0"/>
              <a:t>2-degree WHT PF optical correctors - Tibor Agócs</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Contents</a:t>
            </a:r>
            <a:endParaRPr lang="en-GB" dirty="0"/>
          </a:p>
        </p:txBody>
      </p:sp>
      <p:sp>
        <p:nvSpPr>
          <p:cNvPr id="3" name="Content Placeholder 2"/>
          <p:cNvSpPr>
            <a:spLocks noGrp="1"/>
          </p:cNvSpPr>
          <p:nvPr>
            <p:ph idx="1"/>
          </p:nvPr>
        </p:nvSpPr>
        <p:spPr/>
        <p:txBody>
          <a:bodyPr/>
          <a:lstStyle/>
          <a:p>
            <a:r>
              <a:rPr lang="en-GB" smtClean="0"/>
              <a:t>Purpose of the talk</a:t>
            </a:r>
          </a:p>
          <a:p>
            <a:r>
              <a:rPr lang="en-GB" smtClean="0"/>
              <a:t>Problems to consider</a:t>
            </a:r>
            <a:endParaRPr lang="hu-HU" smtClean="0"/>
          </a:p>
          <a:p>
            <a:r>
              <a:rPr lang="hu-HU" smtClean="0"/>
              <a:t>Current design</a:t>
            </a:r>
            <a:r>
              <a:rPr lang="en-GB" smtClean="0"/>
              <a:t> </a:t>
            </a:r>
          </a:p>
          <a:p>
            <a:r>
              <a:rPr lang="en-GB" smtClean="0"/>
              <a:t>Options for increasing the FOV</a:t>
            </a:r>
            <a:endParaRPr lang="hu-HU" smtClean="0"/>
          </a:p>
          <a:p>
            <a:r>
              <a:rPr lang="hu-HU" smtClean="0"/>
              <a:t>Considerations for </a:t>
            </a:r>
            <a:r>
              <a:rPr lang="en-GB" smtClean="0"/>
              <a:t>a new PF </a:t>
            </a:r>
            <a:r>
              <a:rPr lang="hu-HU" smtClean="0"/>
              <a:t>design</a:t>
            </a:r>
          </a:p>
          <a:p>
            <a:r>
              <a:rPr lang="hu-HU" smtClean="0"/>
              <a:t>Conclusion</a:t>
            </a:r>
            <a:endParaRPr lang="en-GB" dirty="0"/>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Current PF corrector</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Vignetting</a:t>
            </a:r>
          </a:p>
          <a:p>
            <a:pPr lvl="1"/>
            <a:r>
              <a:rPr lang="en-GB" dirty="0" smtClean="0"/>
              <a:t>40 arcmin un-vignetted FOV </a:t>
            </a:r>
          </a:p>
          <a:p>
            <a:pPr lvl="1"/>
            <a:r>
              <a:rPr lang="en-GB" dirty="0" smtClean="0"/>
              <a:t>At 1 degree 60% un-vignetted rays</a:t>
            </a:r>
          </a:p>
          <a:p>
            <a:r>
              <a:rPr lang="en-GB" dirty="0" smtClean="0"/>
              <a:t>F-number and plate scale</a:t>
            </a:r>
          </a:p>
          <a:p>
            <a:pPr lvl="1"/>
            <a:r>
              <a:rPr lang="en-GB" dirty="0" smtClean="0"/>
              <a:t>F/2.81</a:t>
            </a:r>
          </a:p>
          <a:p>
            <a:pPr lvl="1"/>
            <a:r>
              <a:rPr lang="en-GB" dirty="0" smtClean="0"/>
              <a:t>57micron/arcsec (17.55arcsec/mm)</a:t>
            </a:r>
          </a:p>
          <a:p>
            <a:r>
              <a:rPr lang="en-GB" dirty="0" smtClean="0"/>
              <a:t>Lenses</a:t>
            </a:r>
          </a:p>
          <a:p>
            <a:pPr lvl="1"/>
            <a:r>
              <a:rPr lang="en-GB" dirty="0" smtClean="0"/>
              <a:t>Counter -rotating zero deviation ADC</a:t>
            </a:r>
          </a:p>
          <a:p>
            <a:pPr lvl="1"/>
            <a:r>
              <a:rPr lang="en-GB" dirty="0" smtClean="0"/>
              <a:t>Two more lenses</a:t>
            </a:r>
          </a:p>
          <a:p>
            <a:r>
              <a:rPr lang="en-GB" dirty="0" smtClean="0"/>
              <a:t>Space envelope</a:t>
            </a:r>
          </a:p>
          <a:p>
            <a:pPr lvl="1"/>
            <a:r>
              <a:rPr lang="en-GB" dirty="0" smtClean="0"/>
              <a:t>640mm x 750mm</a:t>
            </a:r>
          </a:p>
          <a:p>
            <a:pPr lvl="1"/>
            <a:r>
              <a:rPr lang="en-GB" dirty="0" smtClean="0"/>
              <a:t>Weight is approx 650kg</a:t>
            </a:r>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Considerations for the new design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Design steps:</a:t>
            </a:r>
          </a:p>
          <a:p>
            <a:pPr lvl="1"/>
            <a:r>
              <a:rPr lang="en-GB" dirty="0" smtClean="0"/>
              <a:t>Design without ADC</a:t>
            </a:r>
          </a:p>
          <a:p>
            <a:pPr lvl="2"/>
            <a:r>
              <a:rPr lang="en-GB" dirty="0" smtClean="0"/>
              <a:t>Basic designs: Wynne’s 4 lens design, </a:t>
            </a:r>
            <a:r>
              <a:rPr lang="en-GB" dirty="0" err="1" smtClean="0"/>
              <a:t>Faulde</a:t>
            </a:r>
            <a:r>
              <a:rPr lang="en-GB" dirty="0" smtClean="0"/>
              <a:t> &amp; Wilson 3 lens design...</a:t>
            </a:r>
          </a:p>
          <a:p>
            <a:pPr lvl="1"/>
            <a:r>
              <a:rPr lang="en-GB" dirty="0" smtClean="0"/>
              <a:t>Try different degrees of freedom </a:t>
            </a:r>
          </a:p>
          <a:p>
            <a:pPr lvl="2"/>
            <a:r>
              <a:rPr lang="en-GB" dirty="0" smtClean="0"/>
              <a:t>Curved image surface </a:t>
            </a:r>
          </a:p>
          <a:p>
            <a:pPr lvl="2"/>
            <a:r>
              <a:rPr lang="en-GB" dirty="0" smtClean="0"/>
              <a:t>Different materials</a:t>
            </a:r>
          </a:p>
          <a:p>
            <a:pPr lvl="2"/>
            <a:r>
              <a:rPr lang="en-GB" dirty="0" smtClean="0"/>
              <a:t>Aspherical surfaces</a:t>
            </a:r>
          </a:p>
          <a:p>
            <a:pPr lvl="1"/>
            <a:r>
              <a:rPr lang="en-GB" dirty="0" smtClean="0"/>
              <a:t>Include ADC</a:t>
            </a:r>
          </a:p>
          <a:p>
            <a:pPr lvl="2"/>
            <a:r>
              <a:rPr lang="en-GB" dirty="0" smtClean="0"/>
              <a:t>Transform one or two elements into ADC</a:t>
            </a:r>
          </a:p>
          <a:p>
            <a:pPr lvl="2"/>
            <a:r>
              <a:rPr lang="en-GB" dirty="0" smtClean="0"/>
              <a:t>Rescale the Bingham design </a:t>
            </a:r>
          </a:p>
          <a:p>
            <a:pPr lvl="2"/>
            <a:r>
              <a:rPr lang="en-GB" dirty="0" smtClean="0"/>
              <a:t>Wang  &amp; Su designs</a:t>
            </a:r>
          </a:p>
          <a:p>
            <a:pPr lvl="1"/>
            <a:r>
              <a:rPr lang="en-GB" dirty="0" smtClean="0"/>
              <a:t>Re-optimize – Hammer  optimization</a:t>
            </a:r>
            <a:endParaRPr lang="en-GB" dirty="0"/>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Considerations for the new design</a:t>
            </a:r>
            <a:endParaRPr lang="en-GB" dirty="0"/>
          </a:p>
        </p:txBody>
      </p:sp>
      <p:sp>
        <p:nvSpPr>
          <p:cNvPr id="3" name="Content Placeholder 2"/>
          <p:cNvSpPr>
            <a:spLocks noGrp="1"/>
          </p:cNvSpPr>
          <p:nvPr>
            <p:ph idx="1"/>
          </p:nvPr>
        </p:nvSpPr>
        <p:spPr/>
        <p:txBody>
          <a:bodyPr>
            <a:normAutofit fontScale="85000" lnSpcReduction="20000"/>
          </a:bodyPr>
          <a:lstStyle/>
          <a:p>
            <a:r>
              <a:rPr lang="en-GB" smtClean="0"/>
              <a:t>Large lenses</a:t>
            </a:r>
          </a:p>
          <a:p>
            <a:r>
              <a:rPr lang="en-GB" smtClean="0"/>
              <a:t>Which are the available glasses?</a:t>
            </a:r>
          </a:p>
          <a:p>
            <a:pPr lvl="1"/>
            <a:r>
              <a:rPr lang="en-GB" smtClean="0"/>
              <a:t>Schott: N-BK7 (UBK7), Fused Silica, N-FK5, LLF1, F2, LF5 and SF6</a:t>
            </a:r>
          </a:p>
          <a:p>
            <a:pPr lvl="1"/>
            <a:r>
              <a:rPr lang="en-GB" smtClean="0"/>
              <a:t>Ohara: above 500mm only Fused Silica</a:t>
            </a:r>
          </a:p>
          <a:p>
            <a:pPr lvl="1"/>
            <a:r>
              <a:rPr lang="en-GB" smtClean="0"/>
              <a:t>Corning: Fused Silica</a:t>
            </a:r>
          </a:p>
          <a:p>
            <a:r>
              <a:rPr lang="en-GB" smtClean="0"/>
              <a:t>Schedules?</a:t>
            </a:r>
          </a:p>
          <a:p>
            <a:pPr lvl="1"/>
            <a:r>
              <a:rPr lang="en-GB" smtClean="0"/>
              <a:t>1 meter N-BK7 blank (!) – 1 year</a:t>
            </a:r>
          </a:p>
          <a:p>
            <a:pPr lvl="1"/>
            <a:r>
              <a:rPr lang="en-GB" smtClean="0"/>
              <a:t>Certain large elements are rarely manufactured – N-FK5 is once in every 2 years approx.</a:t>
            </a:r>
          </a:p>
          <a:p>
            <a:r>
              <a:rPr lang="en-GB" smtClean="0"/>
              <a:t>Prices:</a:t>
            </a:r>
          </a:p>
          <a:p>
            <a:pPr lvl="1"/>
            <a:r>
              <a:rPr lang="en-GB" smtClean="0"/>
              <a:t>1 meter Fused Silica with so called slumping technique – 300k EUR</a:t>
            </a:r>
            <a:endParaRPr lang="en-GB" dirty="0" smtClean="0"/>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for the new PFC design</a:t>
            </a:r>
            <a:endParaRPr lang="en-GB" dirty="0"/>
          </a:p>
        </p:txBody>
      </p:sp>
      <p:sp>
        <p:nvSpPr>
          <p:cNvPr id="3" name="Content Placeholder 2"/>
          <p:cNvSpPr>
            <a:spLocks noGrp="1"/>
          </p:cNvSpPr>
          <p:nvPr>
            <p:ph idx="1"/>
          </p:nvPr>
        </p:nvSpPr>
        <p:spPr>
          <a:xfrm>
            <a:off x="914400" y="1784350"/>
            <a:ext cx="7772400" cy="4787922"/>
          </a:xfrm>
        </p:spPr>
        <p:txBody>
          <a:bodyPr>
            <a:normAutofit/>
          </a:bodyPr>
          <a:lstStyle/>
          <a:p>
            <a:r>
              <a:rPr lang="en-GB" dirty="0" smtClean="0"/>
              <a:t>Similar designs</a:t>
            </a:r>
          </a:p>
          <a:p>
            <a:pPr lvl="1"/>
            <a:r>
              <a:rPr lang="en-GB" dirty="0" smtClean="0"/>
              <a:t>4m class</a:t>
            </a:r>
          </a:p>
          <a:p>
            <a:pPr lvl="2"/>
            <a:r>
              <a:rPr lang="en-GB" dirty="0" smtClean="0"/>
              <a:t>2dF</a:t>
            </a:r>
          </a:p>
          <a:p>
            <a:pPr lvl="2"/>
            <a:r>
              <a:rPr lang="en-GB" dirty="0" smtClean="0"/>
              <a:t>Blanco PFC (DES)</a:t>
            </a:r>
          </a:p>
          <a:p>
            <a:pPr lvl="2"/>
            <a:r>
              <a:rPr lang="en-GB" dirty="0" smtClean="0"/>
              <a:t>Discovery Channel telescope PFC</a:t>
            </a:r>
          </a:p>
          <a:p>
            <a:pPr lvl="1"/>
            <a:r>
              <a:rPr lang="en-GB" dirty="0" smtClean="0"/>
              <a:t>8-10m class</a:t>
            </a:r>
          </a:p>
          <a:p>
            <a:pPr lvl="2"/>
            <a:r>
              <a:rPr lang="en-GB" dirty="0" smtClean="0"/>
              <a:t>Subaru </a:t>
            </a:r>
            <a:r>
              <a:rPr lang="en-GB" dirty="0" err="1" smtClean="0"/>
              <a:t>MegaPrime</a:t>
            </a:r>
            <a:r>
              <a:rPr lang="en-GB" dirty="0" smtClean="0"/>
              <a:t> / </a:t>
            </a:r>
            <a:r>
              <a:rPr lang="en-GB" dirty="0" err="1" smtClean="0"/>
              <a:t>Hyperprime</a:t>
            </a:r>
            <a:endParaRPr lang="en-GB" dirty="0" smtClean="0"/>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2-degree designs</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Other requirements </a:t>
            </a:r>
          </a:p>
          <a:p>
            <a:pPr lvl="1"/>
            <a:r>
              <a:rPr lang="en-GB" dirty="0" smtClean="0"/>
              <a:t>Special materials</a:t>
            </a:r>
          </a:p>
          <a:p>
            <a:pPr lvl="2"/>
            <a:r>
              <a:rPr lang="en-GB" dirty="0" smtClean="0"/>
              <a:t>UBK7 material should not be used because it increases costs and manufacturing time significantly</a:t>
            </a:r>
          </a:p>
          <a:p>
            <a:pPr lvl="1"/>
            <a:r>
              <a:rPr lang="en-GB" dirty="0" smtClean="0"/>
              <a:t>Aspherical surfaces</a:t>
            </a:r>
          </a:p>
          <a:p>
            <a:pPr lvl="2"/>
            <a:r>
              <a:rPr lang="en-GB" dirty="0" smtClean="0"/>
              <a:t>Maximum Aspheric Deviation (MAD) from the best fit sphere</a:t>
            </a:r>
          </a:p>
          <a:p>
            <a:pPr lvl="2"/>
            <a:r>
              <a:rPr lang="en-GB" dirty="0" smtClean="0"/>
              <a:t>Maximum steepness of the surface</a:t>
            </a:r>
          </a:p>
          <a:p>
            <a:pPr lvl="1"/>
            <a:r>
              <a:rPr lang="en-GB" dirty="0" smtClean="0"/>
              <a:t>Fibres</a:t>
            </a:r>
          </a:p>
          <a:p>
            <a:pPr lvl="2"/>
            <a:r>
              <a:rPr lang="en-GB" dirty="0" smtClean="0"/>
              <a:t>Standard fibre NA=0.22, which corresponds to 25.4 degrees acceptance cone angle </a:t>
            </a:r>
          </a:p>
          <a:p>
            <a:pPr lvl="2"/>
            <a:r>
              <a:rPr lang="en-GB" dirty="0" smtClean="0"/>
              <a:t>Higher cone angle is possible too but throughput will be affected</a:t>
            </a:r>
          </a:p>
        </p:txBody>
      </p:sp>
      <p:sp>
        <p:nvSpPr>
          <p:cNvPr id="4" name="Date Placeholder 3"/>
          <p:cNvSpPr>
            <a:spLocks noGrp="1"/>
          </p:cNvSpPr>
          <p:nvPr>
            <p:ph type="dt" sz="half" idx="10"/>
          </p:nvPr>
        </p:nvSpPr>
        <p:spPr/>
        <p:txBody>
          <a:bodyPr/>
          <a:lstStyle/>
          <a:p>
            <a:r>
              <a:rPr lang="en-US" smtClean="0"/>
              <a:t>2010-03-23</a:t>
            </a:r>
            <a:endParaRPr lang="en-GB"/>
          </a:p>
        </p:txBody>
      </p:sp>
      <p:sp>
        <p:nvSpPr>
          <p:cNvPr id="8" name="Footer Placeholder 7"/>
          <p:cNvSpPr>
            <a:spLocks noGrp="1"/>
          </p:cNvSpPr>
          <p:nvPr>
            <p:ph type="ftr" sz="quarter" idx="11"/>
          </p:nvPr>
        </p:nvSpPr>
        <p:spPr/>
        <p:txBody>
          <a:bodyPr/>
          <a:lstStyle/>
          <a:p>
            <a:r>
              <a:rPr lang="en-GB" smtClean="0"/>
              <a:t>2-degree WHT PF optical correctors - Tibor Agócs</a:t>
            </a:r>
            <a:endParaRPr lang="en-GB"/>
          </a:p>
        </p:txBody>
      </p:sp>
      <p:sp>
        <p:nvSpPr>
          <p:cNvPr id="7" name="Slide Number Placeholder 6"/>
          <p:cNvSpPr>
            <a:spLocks noGrp="1"/>
          </p:cNvSpPr>
          <p:nvPr>
            <p:ph type="sldNum" sz="quarter" idx="12"/>
          </p:nvPr>
        </p:nvSpPr>
        <p:spPr/>
        <p:txBody>
          <a:bodyPr/>
          <a:lstStyle/>
          <a:p>
            <a:fld id="{149169FE-6CC7-4080-8863-D2C466E5D5BB}"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degree designs</a:t>
            </a:r>
            <a:endParaRPr lang="en-GB" dirty="0"/>
          </a:p>
        </p:txBody>
      </p:sp>
      <p:sp>
        <p:nvSpPr>
          <p:cNvPr id="6" name="Text Placeholder 5"/>
          <p:cNvSpPr>
            <a:spLocks noGrp="1"/>
          </p:cNvSpPr>
          <p:nvPr>
            <p:ph sz="half" idx="1"/>
          </p:nvPr>
        </p:nvSpPr>
        <p:spPr>
          <a:xfrm>
            <a:off x="2000232" y="2000240"/>
            <a:ext cx="1214446" cy="471477"/>
          </a:xfrm>
        </p:spPr>
        <p:txBody>
          <a:bodyPr/>
          <a:lstStyle/>
          <a:p>
            <a:r>
              <a:rPr lang="en-GB" sz="2400" dirty="0" smtClean="0"/>
              <a:t>TRADC</a:t>
            </a:r>
            <a:endParaRPr lang="en-GB" sz="2400" dirty="0"/>
          </a:p>
        </p:txBody>
      </p:sp>
      <p:sp>
        <p:nvSpPr>
          <p:cNvPr id="7" name="Date Placeholder 6"/>
          <p:cNvSpPr>
            <a:spLocks noGrp="1"/>
          </p:cNvSpPr>
          <p:nvPr>
            <p:ph type="dt" sz="half" idx="10"/>
          </p:nvPr>
        </p:nvSpPr>
        <p:spPr/>
        <p:txBody>
          <a:bodyPr/>
          <a:lstStyle/>
          <a:p>
            <a:r>
              <a:rPr lang="en-US" smtClean="0"/>
              <a:t>2010-03-23</a:t>
            </a:r>
            <a:endParaRPr lang="en-GB"/>
          </a:p>
        </p:txBody>
      </p:sp>
      <p:sp>
        <p:nvSpPr>
          <p:cNvPr id="10" name="Footer Placeholder 9"/>
          <p:cNvSpPr>
            <a:spLocks noGrp="1"/>
          </p:cNvSpPr>
          <p:nvPr>
            <p:ph type="ftr" sz="quarter" idx="11"/>
          </p:nvPr>
        </p:nvSpPr>
        <p:spPr/>
        <p:txBody>
          <a:bodyPr/>
          <a:lstStyle/>
          <a:p>
            <a:r>
              <a:rPr lang="en-GB" smtClean="0"/>
              <a:t>2-degree WHT PF optical correctors - Tibor Agócs</a:t>
            </a:r>
            <a:endParaRPr lang="en-GB"/>
          </a:p>
        </p:txBody>
      </p:sp>
      <p:sp>
        <p:nvSpPr>
          <p:cNvPr id="9" name="Slide Number Placeholder 8"/>
          <p:cNvSpPr>
            <a:spLocks noGrp="1"/>
          </p:cNvSpPr>
          <p:nvPr>
            <p:ph type="sldNum" sz="quarter" idx="12"/>
          </p:nvPr>
        </p:nvSpPr>
        <p:spPr/>
        <p:txBody>
          <a:bodyPr/>
          <a:lstStyle/>
          <a:p>
            <a:fld id="{149169FE-6CC7-4080-8863-D2C466E5D5BB}" type="slidenum">
              <a:rPr lang="en-GB" smtClean="0"/>
              <a:pPr/>
              <a:t>29</a:t>
            </a:fld>
            <a:endParaRPr lang="en-GB"/>
          </a:p>
        </p:txBody>
      </p:sp>
      <p:pic>
        <p:nvPicPr>
          <p:cNvPr id="7169" name="Picture 1"/>
          <p:cNvPicPr>
            <a:picLocks noChangeAspect="1" noChangeArrowheads="1"/>
          </p:cNvPicPr>
          <p:nvPr/>
        </p:nvPicPr>
        <p:blipFill>
          <a:blip r:embed="rId2" cstate="print"/>
          <a:srcRect l="15444" t="1713" r="16344" b="21202"/>
          <a:stretch>
            <a:fillRect/>
          </a:stretch>
        </p:blipFill>
        <p:spPr bwMode="auto">
          <a:xfrm>
            <a:off x="714348" y="2705186"/>
            <a:ext cx="3786214" cy="3214710"/>
          </a:xfrm>
          <a:prstGeom prst="rect">
            <a:avLst/>
          </a:prstGeom>
          <a:noFill/>
          <a:ln w="3175">
            <a:solidFill>
              <a:schemeClr val="tx1"/>
            </a:solidFill>
            <a:miter lim="800000"/>
            <a:headEnd/>
            <a:tailEnd/>
          </a:ln>
          <a:effectLst/>
        </p:spPr>
      </p:pic>
      <p:pic>
        <p:nvPicPr>
          <p:cNvPr id="7170" name="Picture 2"/>
          <p:cNvPicPr>
            <a:picLocks noChangeAspect="1" noChangeArrowheads="1"/>
          </p:cNvPicPr>
          <p:nvPr/>
        </p:nvPicPr>
        <p:blipFill>
          <a:blip r:embed="rId3" cstate="print"/>
          <a:srcRect l="16177" t="626" r="16626" b="21749"/>
          <a:stretch>
            <a:fillRect/>
          </a:stretch>
        </p:blipFill>
        <p:spPr bwMode="auto">
          <a:xfrm>
            <a:off x="4929190" y="2705185"/>
            <a:ext cx="3714776" cy="3224145"/>
          </a:xfrm>
          <a:prstGeom prst="rect">
            <a:avLst/>
          </a:prstGeom>
          <a:noFill/>
          <a:ln w="3175">
            <a:solidFill>
              <a:schemeClr val="tx1"/>
            </a:solidFill>
            <a:miter lim="800000"/>
            <a:headEnd/>
            <a:tailEnd/>
          </a:ln>
          <a:effectLst/>
        </p:spPr>
      </p:pic>
      <p:sp>
        <p:nvSpPr>
          <p:cNvPr id="23" name="Rectangle 22"/>
          <p:cNvSpPr/>
          <p:nvPr/>
        </p:nvSpPr>
        <p:spPr>
          <a:xfrm>
            <a:off x="500034" y="1142984"/>
            <a:ext cx="4572000" cy="461665"/>
          </a:xfrm>
          <a:prstGeom prst="rect">
            <a:avLst/>
          </a:prstGeom>
        </p:spPr>
        <p:txBody>
          <a:bodyPr>
            <a:spAutoFit/>
          </a:bodyPr>
          <a:lstStyle/>
          <a:p>
            <a:r>
              <a:rPr lang="en-GB" dirty="0" smtClean="0">
                <a:latin typeface="+mn-lt"/>
              </a:rPr>
              <a:t>spot diagrams – box size 1 arcsec</a:t>
            </a:r>
            <a:endParaRPr lang="en-GB" dirty="0">
              <a:latin typeface="+mn-lt"/>
            </a:endParaRPr>
          </a:p>
        </p:txBody>
      </p:sp>
      <p:sp>
        <p:nvSpPr>
          <p:cNvPr id="25" name="Text Placeholder 5"/>
          <p:cNvSpPr>
            <a:spLocks noGrp="1"/>
          </p:cNvSpPr>
          <p:nvPr>
            <p:ph sz="half" idx="1"/>
          </p:nvPr>
        </p:nvSpPr>
        <p:spPr>
          <a:xfrm>
            <a:off x="6143636" y="2071678"/>
            <a:ext cx="1643074" cy="471477"/>
          </a:xfrm>
        </p:spPr>
        <p:txBody>
          <a:bodyPr/>
          <a:lstStyle/>
          <a:p>
            <a:r>
              <a:rPr lang="en-GB" sz="2400" dirty="0" smtClean="0"/>
              <a:t>SUBARU</a:t>
            </a:r>
            <a:endParaRPr lang="en-GB"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Problems to consider</a:t>
            </a:r>
            <a:endParaRPr lang="en-GB" dirty="0"/>
          </a:p>
        </p:txBody>
      </p:sp>
      <p:pic>
        <p:nvPicPr>
          <p:cNvPr id="9" name="Content Placeholder 8" descr="coma.jpg"/>
          <p:cNvPicPr>
            <a:picLocks noGrp="1" noChangeAspect="1"/>
          </p:cNvPicPr>
          <p:nvPr>
            <p:ph idx="1"/>
          </p:nvPr>
        </p:nvPicPr>
        <p:blipFill>
          <a:blip r:embed="rId3" cstate="print"/>
          <a:stretch>
            <a:fillRect/>
          </a:stretch>
        </p:blipFill>
        <p:spPr>
          <a:xfrm>
            <a:off x="2150491" y="2071710"/>
            <a:ext cx="5300217" cy="4572000"/>
          </a:xfrm>
        </p:spPr>
      </p:pic>
      <p:sp>
        <p:nvSpPr>
          <p:cNvPr id="5" name="Date Placeholder 4"/>
          <p:cNvSpPr>
            <a:spLocks noGrp="1"/>
          </p:cNvSpPr>
          <p:nvPr>
            <p:ph type="dt" sz="half" idx="10"/>
          </p:nvPr>
        </p:nvSpPr>
        <p:spPr/>
        <p:txBody>
          <a:bodyPr/>
          <a:lstStyle/>
          <a:p>
            <a:r>
              <a:rPr lang="en-US" smtClean="0"/>
              <a:t>2010-03-23</a:t>
            </a:r>
            <a:endParaRPr lang="en-GB"/>
          </a:p>
        </p:txBody>
      </p:sp>
      <p:sp>
        <p:nvSpPr>
          <p:cNvPr id="7" name="Footer Placeholder 6"/>
          <p:cNvSpPr>
            <a:spLocks noGrp="1"/>
          </p:cNvSpPr>
          <p:nvPr>
            <p:ph type="ftr" sz="quarter" idx="11"/>
          </p:nvPr>
        </p:nvSpPr>
        <p:spPr/>
        <p:txBody>
          <a:bodyPr/>
          <a:lstStyle/>
          <a:p>
            <a:r>
              <a:rPr lang="en-GB" smtClean="0"/>
              <a:t>2-degree WHT PF optical correctors - Tibor Agócs</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3</a:t>
            </a:fld>
            <a:endParaRPr lang="en-GB"/>
          </a:p>
        </p:txBody>
      </p:sp>
      <p:sp>
        <p:nvSpPr>
          <p:cNvPr id="11" name="TextBox 10"/>
          <p:cNvSpPr txBox="1"/>
          <p:nvPr/>
        </p:nvSpPr>
        <p:spPr>
          <a:xfrm>
            <a:off x="2097428" y="2786058"/>
            <a:ext cx="353943" cy="928694"/>
          </a:xfrm>
          <a:prstGeom prst="rect">
            <a:avLst/>
          </a:prstGeom>
          <a:solidFill>
            <a:schemeClr val="bg1"/>
          </a:solidFill>
        </p:spPr>
        <p:txBody>
          <a:bodyPr vert="vert270" wrap="square" rtlCol="0">
            <a:spAutoFit/>
          </a:bodyPr>
          <a:lstStyle/>
          <a:p>
            <a:r>
              <a:rPr lang="en-GB" sz="1100" b="1" dirty="0" smtClean="0">
                <a:solidFill>
                  <a:schemeClr val="tx1">
                    <a:lumMod val="65000"/>
                    <a:lumOff val="35000"/>
                  </a:schemeClr>
                </a:solidFill>
              </a:rPr>
              <a:t>190 arcsec</a:t>
            </a:r>
            <a:endParaRPr lang="en-GB" sz="1100" b="1" dirty="0">
              <a:solidFill>
                <a:schemeClr val="tx1">
                  <a:lumMod val="65000"/>
                  <a:lumOff val="35000"/>
                </a:schemeClr>
              </a:solidFill>
            </a:endParaRPr>
          </a:p>
        </p:txBody>
      </p:sp>
      <p:sp>
        <p:nvSpPr>
          <p:cNvPr id="8" name="Rectangle 7"/>
          <p:cNvSpPr/>
          <p:nvPr/>
        </p:nvSpPr>
        <p:spPr>
          <a:xfrm>
            <a:off x="928662" y="1285860"/>
            <a:ext cx="5072098" cy="707886"/>
          </a:xfrm>
          <a:prstGeom prst="rect">
            <a:avLst/>
          </a:prstGeom>
        </p:spPr>
        <p:txBody>
          <a:bodyPr wrap="square">
            <a:spAutoFit/>
          </a:bodyPr>
          <a:lstStyle/>
          <a:p>
            <a:r>
              <a:rPr lang="en-GB" sz="2000" dirty="0" smtClean="0">
                <a:latin typeface="+mn-lt"/>
              </a:rPr>
              <a:t>Spot diagram for WHT prime focus at 500nm.</a:t>
            </a:r>
            <a:br>
              <a:rPr lang="en-GB" sz="2000" dirty="0" smtClean="0">
                <a:latin typeface="+mn-lt"/>
              </a:rPr>
            </a:br>
            <a:r>
              <a:rPr lang="en-GB" sz="2000" dirty="0" smtClean="0">
                <a:latin typeface="+mn-lt"/>
              </a:rPr>
              <a:t>Box size is </a:t>
            </a:r>
            <a:r>
              <a:rPr lang="en-GB" sz="2000" b="1" dirty="0" smtClean="0">
                <a:latin typeface="+mn-lt"/>
              </a:rPr>
              <a:t>190 arcsec !</a:t>
            </a:r>
            <a:endParaRPr lang="en-GB" sz="20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71480"/>
            <a:ext cx="3500462" cy="1071570"/>
          </a:xfrm>
        </p:spPr>
        <p:txBody>
          <a:bodyPr>
            <a:normAutofit fontScale="90000"/>
          </a:bodyPr>
          <a:lstStyle/>
          <a:p>
            <a:r>
              <a:rPr lang="en-GB" sz="3100" dirty="0" smtClean="0"/>
              <a:t>ee80 comparison B band </a:t>
            </a:r>
            <a:br>
              <a:rPr lang="en-GB" sz="3100" dirty="0" smtClean="0"/>
            </a:br>
            <a:r>
              <a:rPr lang="en-GB" sz="3100" dirty="0" smtClean="0"/>
              <a:t>390nm-500nm</a:t>
            </a:r>
            <a:endParaRPr lang="en-GB" sz="2000" dirty="0"/>
          </a:p>
        </p:txBody>
      </p:sp>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30</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sp>
        <p:nvSpPr>
          <p:cNvPr id="10" name="Title 1"/>
          <p:cNvSpPr txBox="1">
            <a:spLocks/>
          </p:cNvSpPr>
          <p:nvPr/>
        </p:nvSpPr>
        <p:spPr>
          <a:xfrm>
            <a:off x="928662" y="2214554"/>
            <a:ext cx="1785950" cy="785818"/>
          </a:xfrm>
          <a:prstGeom prst="rect">
            <a:avLst/>
          </a:prstGeom>
        </p:spPr>
        <p:txBody>
          <a:bodyPr vert="horz" lIns="0" rIns="0" bIns="0"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 vs. SUBARU</a:t>
            </a:r>
            <a:endParaRPr kumimoji="0" lang="en-GB" sz="2000" b="0" i="0" u="none" strike="noStrike" kern="1200" cap="none" spc="0" normalizeH="0" baseline="0" noProof="0" dirty="0">
              <a:ln>
                <a:noFill/>
              </a:ln>
              <a:effectLst/>
              <a:uLnTx/>
              <a:uFillTx/>
              <a:latin typeface="+mj-lt"/>
              <a:ea typeface="+mj-ea"/>
              <a:cs typeface="+mj-cs"/>
            </a:endParaRPr>
          </a:p>
        </p:txBody>
      </p:sp>
      <p:graphicFrame>
        <p:nvGraphicFramePr>
          <p:cNvPr id="17" name="Chart 16"/>
          <p:cNvGraphicFramePr/>
          <p:nvPr/>
        </p:nvGraphicFramePr>
        <p:xfrm>
          <a:off x="2785986" y="1000108"/>
          <a:ext cx="6358014" cy="5072098"/>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rot="10800000">
            <a:off x="2786050" y="4143380"/>
            <a:ext cx="542928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
        <p:nvSpPr>
          <p:cNvPr id="19" name="Title 1"/>
          <p:cNvSpPr txBox="1">
            <a:spLocks/>
          </p:cNvSpPr>
          <p:nvPr/>
        </p:nvSpPr>
        <p:spPr>
          <a:xfrm>
            <a:off x="2000232" y="3643314"/>
            <a:ext cx="1143008" cy="500066"/>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rgbClr val="FF0000"/>
                </a:solidFill>
                <a:effectLst/>
                <a:uLnTx/>
                <a:uFillTx/>
                <a:latin typeface="+mj-lt"/>
                <a:ea typeface="+mj-ea"/>
                <a:cs typeface="+mj-cs"/>
              </a:rPr>
              <a:t>0.5</a:t>
            </a:r>
            <a:r>
              <a:rPr kumimoji="0" lang="en-GB" sz="2000" b="0" i="0" u="none" strike="noStrike" kern="1200" cap="none" spc="0" normalizeH="0" noProof="0" dirty="0" smtClean="0">
                <a:ln>
                  <a:noFill/>
                </a:ln>
                <a:solidFill>
                  <a:srgbClr val="FF0000"/>
                </a:solidFill>
                <a:effectLst/>
                <a:uLnTx/>
                <a:uFillTx/>
                <a:latin typeface="+mj-lt"/>
                <a:ea typeface="+mj-ea"/>
                <a:cs typeface="+mj-cs"/>
              </a:rPr>
              <a:t> arcsec</a:t>
            </a:r>
            <a:endParaRPr kumimoji="0" lang="en-GB" sz="2000" b="0" i="0" u="none" strike="noStrike" kern="1200" cap="none" spc="0" normalizeH="0" baseline="0" noProof="0" dirty="0">
              <a:ln>
                <a:noFill/>
              </a:ln>
              <a:solidFill>
                <a:srgbClr val="FF0000"/>
              </a:solidFill>
              <a:effectLst/>
              <a:uLnTx/>
              <a:uFillTx/>
              <a:latin typeface="+mj-lt"/>
              <a:ea typeface="+mj-ea"/>
              <a:cs typeface="+mj-cs"/>
            </a:endParaRPr>
          </a:p>
        </p:txBody>
      </p:sp>
      <p:sp>
        <p:nvSpPr>
          <p:cNvPr id="15" name="Title 1"/>
          <p:cNvSpPr txBox="1">
            <a:spLocks/>
          </p:cNvSpPr>
          <p:nvPr/>
        </p:nvSpPr>
        <p:spPr>
          <a:xfrm>
            <a:off x="785786" y="4786322"/>
            <a:ext cx="2357454" cy="857256"/>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perpendicular to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sp>
        <p:nvSpPr>
          <p:cNvPr id="16"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20"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2010-03-23</a:t>
            </a:r>
            <a:endParaRPr lang="en-GB"/>
          </a:p>
        </p:txBody>
      </p:sp>
      <p:sp>
        <p:nvSpPr>
          <p:cNvPr id="8" name="Slide Number Placeholder 7"/>
          <p:cNvSpPr>
            <a:spLocks noGrp="1"/>
          </p:cNvSpPr>
          <p:nvPr>
            <p:ph type="sldNum" sz="quarter" idx="12"/>
          </p:nvPr>
        </p:nvSpPr>
        <p:spPr/>
        <p:txBody>
          <a:bodyPr/>
          <a:lstStyle/>
          <a:p>
            <a:fld id="{149169FE-6CC7-4080-8863-D2C466E5D5BB}" type="slidenum">
              <a:rPr lang="en-GB" smtClean="0"/>
              <a:pPr/>
              <a:t>31</a:t>
            </a:fld>
            <a:endParaRPr lang="en-GB"/>
          </a:p>
        </p:txBody>
      </p:sp>
      <p:sp>
        <p:nvSpPr>
          <p:cNvPr id="9" name="Footer Placeholder 8"/>
          <p:cNvSpPr>
            <a:spLocks noGrp="1"/>
          </p:cNvSpPr>
          <p:nvPr>
            <p:ph type="ftr" sz="quarter" idx="11"/>
          </p:nvPr>
        </p:nvSpPr>
        <p:spPr/>
        <p:txBody>
          <a:bodyPr/>
          <a:lstStyle/>
          <a:p>
            <a:r>
              <a:rPr lang="en-GB" smtClean="0"/>
              <a:t>2-degree WHT PF optical correctors - Tibor Agócs</a:t>
            </a:r>
            <a:endParaRPr lang="en-GB"/>
          </a:p>
        </p:txBody>
      </p:sp>
      <p:sp>
        <p:nvSpPr>
          <p:cNvPr id="13" name="Title 1"/>
          <p:cNvSpPr txBox="1">
            <a:spLocks/>
          </p:cNvSpPr>
          <p:nvPr/>
        </p:nvSpPr>
        <p:spPr>
          <a:xfrm>
            <a:off x="6529399" y="5786454"/>
            <a:ext cx="2614601" cy="428628"/>
          </a:xfrm>
          <a:prstGeom prst="rect">
            <a:avLst/>
          </a:prstGeom>
        </p:spPr>
        <p:txBody>
          <a:bodyPr vert="horz" lIns="0" rIns="0" bIns="0"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x axis – field radius in deg </a:t>
            </a:r>
            <a:endParaRPr kumimoji="0" lang="en-GB" sz="2000" b="0" i="0" u="none" strike="noStrike" kern="1200" cap="none" spc="0" normalizeH="0" baseline="0" noProof="0" dirty="0">
              <a:ln>
                <a:noFill/>
              </a:ln>
              <a:effectLst/>
              <a:uLnTx/>
              <a:uFillTx/>
              <a:latin typeface="+mj-lt"/>
              <a:ea typeface="+mj-ea"/>
              <a:cs typeface="+mj-cs"/>
            </a:endParaRPr>
          </a:p>
        </p:txBody>
      </p:sp>
      <p:sp>
        <p:nvSpPr>
          <p:cNvPr id="14" name="Title 1"/>
          <p:cNvSpPr txBox="1">
            <a:spLocks/>
          </p:cNvSpPr>
          <p:nvPr/>
        </p:nvSpPr>
        <p:spPr>
          <a:xfrm>
            <a:off x="5500694" y="642918"/>
            <a:ext cx="2857520" cy="428628"/>
          </a:xfrm>
          <a:prstGeom prst="rect">
            <a:avLst/>
          </a:prstGeom>
        </p:spPr>
        <p:txBody>
          <a:bodyPr vert="horz" lIns="0" rIns="0" bIns="0"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effectLst/>
                <a:uLnTx/>
                <a:uFillTx/>
                <a:latin typeface="+mj-lt"/>
                <a:ea typeface="+mj-ea"/>
                <a:cs typeface="+mj-cs"/>
              </a:rPr>
              <a:t>y axis – ee80 diameter in arcsec</a:t>
            </a:r>
            <a:endParaRPr kumimoji="0" lang="en-GB" sz="2000" b="0" i="0" u="none" strike="noStrike" kern="1200" cap="none" spc="0" normalizeH="0" baseline="0" noProof="0" dirty="0">
              <a:ln>
                <a:noFill/>
              </a:ln>
              <a:effectLst/>
              <a:uLnTx/>
              <a:uFillTx/>
              <a:latin typeface="+mj-lt"/>
              <a:ea typeface="+mj-ea"/>
              <a:cs typeface="+mj-cs"/>
            </a:endParaRPr>
          </a:p>
        </p:txBody>
      </p:sp>
      <p:graphicFrame>
        <p:nvGraphicFramePr>
          <p:cNvPr id="16" name="Chart 15"/>
          <p:cNvGraphicFramePr/>
          <p:nvPr/>
        </p:nvGraphicFramePr>
        <p:xfrm>
          <a:off x="2786050" y="1000108"/>
          <a:ext cx="6357950" cy="5072098"/>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714348" y="571480"/>
            <a:ext cx="3429024" cy="1000132"/>
          </a:xfrm>
          <a:prstGeom prst="rect">
            <a:avLst/>
          </a:prstGeom>
        </p:spPr>
        <p:txBody>
          <a:bodyPr vert="horz" wrap="square" lIns="91440" tIns="45720" rIns="91440" bIns="45720" numCol="1" anchor="ctr" anchorCtr="0" compatLnSpc="1">
            <a:prstTxWarp prst="textNoShape">
              <a:avLst/>
            </a:prstTxWarp>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100" b="0" i="0" u="none" strike="noStrike" kern="1200" cap="none" spc="-150" normalizeH="0" baseline="0" noProof="0" dirty="0" smtClean="0">
                <a:ln>
                  <a:noFill/>
                </a:ln>
                <a:solidFill>
                  <a:srgbClr val="0044AC"/>
                </a:solidFill>
                <a:effectLst>
                  <a:outerShdw blurRad="50800" dist="50800" dir="2700000" algn="tl" rotWithShape="0">
                    <a:srgbClr val="000000">
                      <a:alpha val="43137"/>
                    </a:srgbClr>
                  </a:outerShdw>
                </a:effectLst>
                <a:uLnTx/>
                <a:uFillTx/>
                <a:latin typeface="+mn-lt"/>
                <a:ea typeface="ＭＳ Ｐゴシック" pitchFamily="-112" charset="-128"/>
                <a:cs typeface="+mj-cs"/>
              </a:rPr>
              <a:t>ee80 comparison I band </a:t>
            </a:r>
            <a:br>
              <a:rPr kumimoji="0" lang="en-GB" sz="3100" b="0" i="0" u="none" strike="noStrike" kern="1200" cap="none" spc="-150" normalizeH="0" baseline="0" noProof="0" dirty="0" smtClean="0">
                <a:ln>
                  <a:noFill/>
                </a:ln>
                <a:solidFill>
                  <a:srgbClr val="0044AC"/>
                </a:solidFill>
                <a:effectLst>
                  <a:outerShdw blurRad="50800" dist="50800" dir="2700000" algn="tl" rotWithShape="0">
                    <a:srgbClr val="000000">
                      <a:alpha val="43137"/>
                    </a:srgbClr>
                  </a:outerShdw>
                </a:effectLst>
                <a:uLnTx/>
                <a:uFillTx/>
                <a:latin typeface="+mn-lt"/>
                <a:ea typeface="ＭＳ Ｐゴシック" pitchFamily="-112" charset="-128"/>
                <a:cs typeface="+mj-cs"/>
              </a:rPr>
            </a:br>
            <a:r>
              <a:rPr kumimoji="0" lang="en-GB" sz="3100" b="0" i="0" u="none" strike="noStrike" kern="1200" cap="none" spc="-150" normalizeH="0" baseline="0" noProof="0" dirty="0" smtClean="0">
                <a:ln>
                  <a:noFill/>
                </a:ln>
                <a:solidFill>
                  <a:srgbClr val="0044AC"/>
                </a:solidFill>
                <a:effectLst>
                  <a:outerShdw blurRad="50800" dist="50800" dir="2700000" algn="tl" rotWithShape="0">
                    <a:srgbClr val="000000">
                      <a:alpha val="43137"/>
                    </a:srgbClr>
                  </a:outerShdw>
                </a:effectLst>
                <a:uLnTx/>
                <a:uFillTx/>
                <a:latin typeface="+mn-lt"/>
                <a:ea typeface="ＭＳ Ｐゴシック" pitchFamily="-112" charset="-128"/>
                <a:cs typeface="+mj-cs"/>
              </a:rPr>
              <a:t>730nm-900nm</a:t>
            </a:r>
            <a:endParaRPr kumimoji="0" lang="en-GB" sz="2000" b="0" i="0" u="none" strike="noStrike" kern="1200" cap="none" spc="-150" normalizeH="0" baseline="0" noProof="0" dirty="0">
              <a:ln>
                <a:noFill/>
              </a:ln>
              <a:solidFill>
                <a:srgbClr val="0044AC"/>
              </a:solidFill>
              <a:effectLst>
                <a:outerShdw blurRad="50800" dist="50800" dir="2700000" algn="tl" rotWithShape="0">
                  <a:srgbClr val="000000">
                    <a:alpha val="43137"/>
                  </a:srgbClr>
                </a:outerShdw>
              </a:effectLst>
              <a:uLnTx/>
              <a:uFillTx/>
              <a:latin typeface="+mn-lt"/>
              <a:ea typeface="ＭＳ Ｐゴシック" pitchFamily="-112" charset="-128"/>
              <a:cs typeface="+mj-cs"/>
            </a:endParaRPr>
          </a:p>
        </p:txBody>
      </p:sp>
      <p:sp>
        <p:nvSpPr>
          <p:cNvPr id="17" name="Title 1"/>
          <p:cNvSpPr txBox="1">
            <a:spLocks/>
          </p:cNvSpPr>
          <p:nvPr/>
        </p:nvSpPr>
        <p:spPr>
          <a:xfrm>
            <a:off x="785786" y="2357430"/>
            <a:ext cx="1857388" cy="714380"/>
          </a:xfrm>
          <a:prstGeom prst="rect">
            <a:avLst/>
          </a:prstGeom>
        </p:spPr>
        <p:txBody>
          <a:bodyPr vert="horz" lIns="0" rIns="0" bIns="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TRADC </a:t>
            </a:r>
            <a:r>
              <a:rPr kumimoji="0" lang="en-GB" sz="2600" b="0" i="0" u="none" strike="noStrike" kern="1200" cap="none" spc="0" normalizeH="0" baseline="0" noProof="0" dirty="0" err="1" smtClean="0">
                <a:ln>
                  <a:noFill/>
                </a:ln>
                <a:effectLst/>
                <a:uLnTx/>
                <a:uFillTx/>
                <a:latin typeface="+mj-lt"/>
                <a:ea typeface="+mj-ea"/>
                <a:cs typeface="+mj-cs"/>
              </a:rPr>
              <a:t>vs</a:t>
            </a:r>
            <a:r>
              <a:rPr kumimoji="0" lang="en-GB" sz="2600" b="0" i="0" u="none" strike="noStrike" kern="1200" cap="none" spc="0" normalizeH="0" baseline="0" noProof="0" dirty="0" smtClean="0">
                <a:ln>
                  <a:noFill/>
                </a:ln>
                <a:effectLst/>
                <a:uLnTx/>
                <a:uFillTx/>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SUBARU</a:t>
            </a:r>
            <a:endParaRPr kumimoji="0" lang="en-GB" sz="2000" b="0" i="0" u="none" strike="noStrike" kern="1200" cap="none" spc="0" normalizeH="0" baseline="0" noProof="0" dirty="0">
              <a:ln>
                <a:noFill/>
              </a:ln>
              <a:effectLst/>
              <a:uLnTx/>
              <a:uFillTx/>
              <a:latin typeface="+mj-lt"/>
              <a:ea typeface="+mj-ea"/>
              <a:cs typeface="+mj-cs"/>
            </a:endParaRPr>
          </a:p>
        </p:txBody>
      </p:sp>
      <p:sp>
        <p:nvSpPr>
          <p:cNvPr id="18" name="Title 1"/>
          <p:cNvSpPr txBox="1">
            <a:spLocks/>
          </p:cNvSpPr>
          <p:nvPr/>
        </p:nvSpPr>
        <p:spPr>
          <a:xfrm>
            <a:off x="785786" y="4143380"/>
            <a:ext cx="2000263" cy="1071570"/>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1200" cap="none" spc="0" normalizeH="0" baseline="0" noProof="0" dirty="0" smtClean="0">
                <a:ln>
                  <a:noFill/>
                </a:ln>
                <a:effectLst/>
                <a:uLnTx/>
                <a:uFillTx/>
                <a:latin typeface="+mj-lt"/>
                <a:ea typeface="+mj-ea"/>
                <a:cs typeface="+mj-cs"/>
              </a:rPr>
              <a:t>FIELD</a:t>
            </a:r>
            <a:r>
              <a:rPr lang="en-GB" sz="2600" dirty="0" smtClean="0">
                <a:latin typeface="+mj-lt"/>
                <a:ea typeface="+mj-ea"/>
                <a:cs typeface="+mj-cs"/>
              </a:rPr>
              <a:t> POINTS – perpendicular to elevation direction</a:t>
            </a:r>
            <a:endParaRPr kumimoji="0" lang="en-GB" sz="2600" b="0" i="0" u="none" strike="noStrike" kern="120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mtClean="0"/>
              <a:t>Pros and cons for the TRADC and SUBARU designs</a:t>
            </a:r>
            <a:endParaRPr lang="en-GB" dirty="0"/>
          </a:p>
        </p:txBody>
      </p:sp>
      <p:sp>
        <p:nvSpPr>
          <p:cNvPr id="9" name="Content Placeholder 8"/>
          <p:cNvSpPr>
            <a:spLocks noGrp="1"/>
          </p:cNvSpPr>
          <p:nvPr>
            <p:ph idx="1"/>
          </p:nvPr>
        </p:nvSpPr>
        <p:spPr>
          <a:xfrm>
            <a:off x="914400" y="2000272"/>
            <a:ext cx="7772400" cy="4572000"/>
          </a:xfrm>
        </p:spPr>
        <p:txBody>
          <a:bodyPr>
            <a:normAutofit fontScale="70000" lnSpcReduction="20000"/>
          </a:bodyPr>
          <a:lstStyle/>
          <a:p>
            <a:r>
              <a:rPr lang="en-GB" dirty="0" smtClean="0"/>
              <a:t>TRADC</a:t>
            </a:r>
          </a:p>
          <a:p>
            <a:pPr lvl="1"/>
            <a:r>
              <a:rPr lang="en-GB" dirty="0" smtClean="0"/>
              <a:t>Pros</a:t>
            </a:r>
          </a:p>
          <a:p>
            <a:pPr lvl="2"/>
            <a:r>
              <a:rPr lang="en-GB" dirty="0" smtClean="0"/>
              <a:t>Well known design</a:t>
            </a:r>
          </a:p>
          <a:p>
            <a:pPr lvl="2"/>
            <a:r>
              <a:rPr lang="en-GB" dirty="0" smtClean="0"/>
              <a:t>Slightly better image quality and throughput</a:t>
            </a:r>
          </a:p>
          <a:p>
            <a:pPr lvl="2"/>
            <a:r>
              <a:rPr lang="en-GB" dirty="0" smtClean="0"/>
              <a:t>Smaller input cone angles for the fibres</a:t>
            </a:r>
          </a:p>
          <a:p>
            <a:pPr lvl="1"/>
            <a:r>
              <a:rPr lang="en-GB" dirty="0" smtClean="0"/>
              <a:t>Cons </a:t>
            </a:r>
          </a:p>
          <a:p>
            <a:pPr lvl="2"/>
            <a:r>
              <a:rPr lang="en-GB" dirty="0" smtClean="0"/>
              <a:t>Aspherical surface is more difficult to manufacture/test</a:t>
            </a:r>
          </a:p>
          <a:p>
            <a:pPr lvl="2"/>
            <a:r>
              <a:rPr lang="en-GB" dirty="0" smtClean="0"/>
              <a:t>More difficult to align</a:t>
            </a:r>
          </a:p>
          <a:p>
            <a:r>
              <a:rPr lang="en-GB" dirty="0" smtClean="0"/>
              <a:t>SUBARU</a:t>
            </a:r>
          </a:p>
          <a:p>
            <a:pPr lvl="1"/>
            <a:r>
              <a:rPr lang="en-GB" dirty="0" smtClean="0"/>
              <a:t>Pros</a:t>
            </a:r>
          </a:p>
          <a:p>
            <a:pPr lvl="2"/>
            <a:r>
              <a:rPr lang="en-GB" dirty="0" smtClean="0"/>
              <a:t>Aspherical surface is easier to manufacture/test</a:t>
            </a:r>
          </a:p>
          <a:p>
            <a:pPr lvl="2"/>
            <a:r>
              <a:rPr lang="en-GB" dirty="0" smtClean="0"/>
              <a:t>Easier to align</a:t>
            </a:r>
          </a:p>
          <a:p>
            <a:pPr lvl="1"/>
            <a:r>
              <a:rPr lang="en-GB" dirty="0" smtClean="0"/>
              <a:t>Cons</a:t>
            </a:r>
          </a:p>
          <a:p>
            <a:pPr lvl="2"/>
            <a:r>
              <a:rPr lang="en-GB" dirty="0" smtClean="0"/>
              <a:t>New design</a:t>
            </a:r>
          </a:p>
          <a:p>
            <a:pPr lvl="2"/>
            <a:r>
              <a:rPr lang="en-GB" dirty="0" smtClean="0"/>
              <a:t>Slightly worse image quality and throughput</a:t>
            </a:r>
          </a:p>
          <a:p>
            <a:pPr lvl="2"/>
            <a:r>
              <a:rPr lang="en-GB" dirty="0" smtClean="0"/>
              <a:t>Larger input cone angles for the fibres</a:t>
            </a:r>
          </a:p>
        </p:txBody>
      </p:sp>
      <p:sp>
        <p:nvSpPr>
          <p:cNvPr id="5" name="Date Placeholder 4"/>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7" name="Slide Number Placeholder 6"/>
          <p:cNvSpPr>
            <a:spLocks noGrp="1"/>
          </p:cNvSpPr>
          <p:nvPr>
            <p:ph type="sldNum" sz="quarter" idx="12"/>
          </p:nvPr>
        </p:nvSpPr>
        <p:spPr/>
        <p:txBody>
          <a:bodyPr/>
          <a:lstStyle/>
          <a:p>
            <a:fld id="{149169FE-6CC7-4080-8863-D2C466E5D5BB}"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Other important optical design issues</a:t>
            </a:r>
            <a:endParaRPr lang="en-GB" dirty="0"/>
          </a:p>
        </p:txBody>
      </p:sp>
      <p:sp>
        <p:nvSpPr>
          <p:cNvPr id="4" name="Content Placeholder 3"/>
          <p:cNvSpPr>
            <a:spLocks noGrp="1"/>
          </p:cNvSpPr>
          <p:nvPr>
            <p:ph idx="1"/>
          </p:nvPr>
        </p:nvSpPr>
        <p:spPr>
          <a:xfrm>
            <a:off x="671514" y="1785926"/>
            <a:ext cx="3971924" cy="4493916"/>
          </a:xfrm>
        </p:spPr>
        <p:txBody>
          <a:bodyPr>
            <a:normAutofit fontScale="85000" lnSpcReduction="20000"/>
          </a:bodyPr>
          <a:lstStyle/>
          <a:p>
            <a:pPr>
              <a:buFont typeface="Wingdings" pitchFamily="2" charset="2"/>
              <a:buChar char="§"/>
            </a:pPr>
            <a:r>
              <a:rPr lang="en-GB" dirty="0" smtClean="0"/>
              <a:t>Fibres</a:t>
            </a:r>
          </a:p>
          <a:p>
            <a:pPr>
              <a:buFont typeface="Wingdings" pitchFamily="2" charset="2"/>
              <a:buChar char="§"/>
            </a:pPr>
            <a:r>
              <a:rPr lang="en-GB" dirty="0" smtClean="0"/>
              <a:t>Imaging</a:t>
            </a:r>
          </a:p>
          <a:p>
            <a:pPr>
              <a:buFont typeface="Wingdings" pitchFamily="2" charset="2"/>
              <a:buChar char="§"/>
            </a:pPr>
            <a:r>
              <a:rPr lang="en-GB" dirty="0" smtClean="0"/>
              <a:t>Modelling filters</a:t>
            </a:r>
          </a:p>
          <a:p>
            <a:pPr>
              <a:buFont typeface="Wingdings" pitchFamily="2" charset="2"/>
              <a:buChar char="§"/>
            </a:pPr>
            <a:r>
              <a:rPr lang="en-GB" dirty="0" smtClean="0"/>
              <a:t>Athermalization</a:t>
            </a:r>
          </a:p>
          <a:p>
            <a:pPr lvl="1">
              <a:buFont typeface="Wingdings" pitchFamily="2" charset="2"/>
              <a:buChar char="§"/>
            </a:pPr>
            <a:r>
              <a:rPr lang="en-GB" dirty="0" smtClean="0"/>
              <a:t>Especially if different materials are used</a:t>
            </a:r>
          </a:p>
          <a:p>
            <a:pPr lvl="1">
              <a:buFont typeface="Wingdings" pitchFamily="2" charset="2"/>
              <a:buChar char="§"/>
            </a:pPr>
            <a:r>
              <a:rPr lang="en-GB" dirty="0" smtClean="0"/>
              <a:t>Refocusing as compensation</a:t>
            </a:r>
          </a:p>
          <a:p>
            <a:pPr>
              <a:buFont typeface="Wingdings" pitchFamily="2" charset="2"/>
              <a:buChar char="§"/>
            </a:pPr>
            <a:r>
              <a:rPr lang="en-GB" dirty="0" smtClean="0"/>
              <a:t>Ghosts analysis</a:t>
            </a:r>
          </a:p>
          <a:p>
            <a:pPr lvl="1">
              <a:buFont typeface="Wingdings" pitchFamily="2" charset="2"/>
              <a:buChar char="§"/>
            </a:pPr>
            <a:r>
              <a:rPr lang="en-GB" dirty="0" smtClean="0"/>
              <a:t>Important for correctors</a:t>
            </a:r>
          </a:p>
          <a:p>
            <a:pPr>
              <a:buFont typeface="Wingdings" pitchFamily="2" charset="2"/>
              <a:buChar char="§"/>
            </a:pPr>
            <a:r>
              <a:rPr lang="en-GB" dirty="0" smtClean="0"/>
              <a:t>Scattered light analysis</a:t>
            </a:r>
          </a:p>
          <a:p>
            <a:pPr>
              <a:buFont typeface="Wingdings" pitchFamily="2" charset="2"/>
              <a:buChar char="§"/>
            </a:pPr>
            <a:r>
              <a:rPr lang="en-GB" dirty="0" smtClean="0"/>
              <a:t>FEA analysis</a:t>
            </a:r>
          </a:p>
          <a:p>
            <a:endParaRPr lang="en-GB" dirty="0"/>
          </a:p>
        </p:txBody>
      </p:sp>
      <p:sp>
        <p:nvSpPr>
          <p:cNvPr id="5" name="Date Placeholder 4"/>
          <p:cNvSpPr>
            <a:spLocks noGrp="1"/>
          </p:cNvSpPr>
          <p:nvPr>
            <p:ph type="dt" sz="half" idx="10"/>
          </p:nvPr>
        </p:nvSpPr>
        <p:spPr/>
        <p:txBody>
          <a:bodyPr/>
          <a:lstStyle/>
          <a:p>
            <a:r>
              <a:rPr lang="en-US" smtClean="0"/>
              <a:t>2010-03-23</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33</a:t>
            </a:fld>
            <a:endParaRPr lang="en-GB"/>
          </a:p>
        </p:txBody>
      </p:sp>
      <p:sp>
        <p:nvSpPr>
          <p:cNvPr id="7" name="Footer Placeholder 6"/>
          <p:cNvSpPr>
            <a:spLocks noGrp="1"/>
          </p:cNvSpPr>
          <p:nvPr>
            <p:ph type="ftr" sz="quarter" idx="11"/>
          </p:nvPr>
        </p:nvSpPr>
        <p:spPr/>
        <p:txBody>
          <a:bodyPr/>
          <a:lstStyle/>
          <a:p>
            <a:r>
              <a:rPr lang="en-GB" smtClean="0"/>
              <a:t>2-degree WHT PF optical correctors - Tibor Agócs</a:t>
            </a:r>
            <a:endParaRPr lang="en-GB"/>
          </a:p>
        </p:txBody>
      </p:sp>
      <p:sp>
        <p:nvSpPr>
          <p:cNvPr id="8" name="Content Placeholder 3"/>
          <p:cNvSpPr txBox="1">
            <a:spLocks/>
          </p:cNvSpPr>
          <p:nvPr/>
        </p:nvSpPr>
        <p:spPr>
          <a:xfrm>
            <a:off x="4519642" y="1785926"/>
            <a:ext cx="4481514" cy="4493916"/>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SzPct val="95000"/>
              <a:buFont typeface="Wingdings" pitchFamily="2"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AR coating </a:t>
            </a:r>
          </a:p>
          <a:p>
            <a:pPr marL="640080" marR="0" lvl="1" indent="-246888" algn="l" defTabSz="914400" rtl="0" eaLnBrk="1" fontAlgn="auto" latinLnBrk="0" hangingPunct="1">
              <a:lnSpc>
                <a:spcPct val="100000"/>
              </a:lnSpc>
              <a:spcBef>
                <a:spcPct val="20000"/>
              </a:spcBef>
              <a:spcAft>
                <a:spcPts val="0"/>
              </a:spcAft>
              <a:buSzPct val="8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Probably only single layer for the largest lens</a:t>
            </a:r>
          </a:p>
          <a:p>
            <a:pPr marL="274320" marR="0" lvl="0" indent="-274320" algn="l" defTabSz="914400" rtl="0" eaLnBrk="1" fontAlgn="auto" latinLnBrk="0" hangingPunct="1">
              <a:lnSpc>
                <a:spcPct val="100000"/>
              </a:lnSpc>
              <a:spcBef>
                <a:spcPct val="20000"/>
              </a:spcBef>
              <a:spcAft>
                <a:spcPts val="0"/>
              </a:spcAft>
              <a:buSzPct val="95000"/>
              <a:buFont typeface="Wingdings" pitchFamily="2"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Optical bonding</a:t>
            </a:r>
          </a:p>
          <a:p>
            <a:pPr marL="640080" marR="0" lvl="1" indent="-246888" algn="l" defTabSz="914400" rtl="0" eaLnBrk="1" fontAlgn="auto" latinLnBrk="0" hangingPunct="1">
              <a:lnSpc>
                <a:spcPct val="100000"/>
              </a:lnSpc>
              <a:spcBef>
                <a:spcPct val="20000"/>
              </a:spcBef>
              <a:spcAft>
                <a:spcPts val="0"/>
              </a:spcAft>
              <a:buSzPct val="8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CTE</a:t>
            </a:r>
          </a:p>
          <a:p>
            <a:pPr marL="640080" marR="0" lvl="1" indent="-246888" algn="l" defTabSz="914400" rtl="0" eaLnBrk="1" fontAlgn="auto" latinLnBrk="0" hangingPunct="1">
              <a:lnSpc>
                <a:spcPct val="100000"/>
              </a:lnSpc>
              <a:spcBef>
                <a:spcPct val="20000"/>
              </a:spcBef>
              <a:spcAft>
                <a:spcPts val="0"/>
              </a:spcAft>
              <a:buSzPct val="8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Refraction indices</a:t>
            </a:r>
          </a:p>
          <a:p>
            <a:pPr marL="640080" marR="0" lvl="1" indent="-246888" algn="l" defTabSz="914400" rtl="0" eaLnBrk="1" fontAlgn="auto" latinLnBrk="0" hangingPunct="1">
              <a:lnSpc>
                <a:spcPct val="100000"/>
              </a:lnSpc>
              <a:spcBef>
                <a:spcPct val="20000"/>
              </a:spcBef>
              <a:spcAft>
                <a:spcPts val="0"/>
              </a:spcAft>
              <a:buSzPct val="8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Durability </a:t>
            </a:r>
          </a:p>
          <a:p>
            <a:pPr marL="274320" marR="0" lvl="0" indent="-274320" algn="l" defTabSz="914400" rtl="0" eaLnBrk="1" fontAlgn="auto" latinLnBrk="0" hangingPunct="1">
              <a:lnSpc>
                <a:spcPct val="100000"/>
              </a:lnSpc>
              <a:spcBef>
                <a:spcPct val="20000"/>
              </a:spcBef>
              <a:spcAft>
                <a:spcPts val="0"/>
              </a:spcAft>
              <a:buSzPct val="95000"/>
              <a:buFont typeface="Wingdings" pitchFamily="2"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Tolerancing</a:t>
            </a:r>
          </a:p>
          <a:p>
            <a:pPr marL="274320" marR="0" lvl="0" indent="-274320" algn="l" defTabSz="914400" rtl="0" eaLnBrk="1" fontAlgn="auto" latinLnBrk="0" hangingPunct="1">
              <a:lnSpc>
                <a:spcPct val="100000"/>
              </a:lnSpc>
              <a:spcBef>
                <a:spcPct val="20000"/>
              </a:spcBef>
              <a:spcAft>
                <a:spcPts val="0"/>
              </a:spcAft>
              <a:buSzPct val="95000"/>
              <a:buFont typeface="Wingdings" pitchFamily="2"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Careful specification</a:t>
            </a:r>
          </a:p>
          <a:p>
            <a:pPr marL="640080" marR="0" lvl="1" indent="-246888" algn="l" defTabSz="914400" rtl="0" eaLnBrk="1" fontAlgn="auto" latinLnBrk="0" hangingPunct="1">
              <a:lnSpc>
                <a:spcPct val="100000"/>
              </a:lnSpc>
              <a:spcBef>
                <a:spcPct val="20000"/>
              </a:spcBef>
              <a:spcAft>
                <a:spcPts val="0"/>
              </a:spcAft>
              <a:buSzPct val="8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Homogeneity, stress birefringence are key issues</a:t>
            </a:r>
          </a:p>
          <a:p>
            <a:pPr marL="640080" marR="0" lvl="1" indent="-246888" algn="l" defTabSz="914400" rtl="0" eaLnBrk="1" fontAlgn="auto" latinLnBrk="0" hangingPunct="1">
              <a:lnSpc>
                <a:spcPct val="100000"/>
              </a:lnSpc>
              <a:spcBef>
                <a:spcPct val="20000"/>
              </a:spcBef>
              <a:spcAft>
                <a:spcPts val="0"/>
              </a:spcAft>
              <a:buSzPct val="8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Test methods – extremely important</a:t>
            </a:r>
          </a:p>
          <a:p>
            <a:pPr marL="274320" marR="0" lvl="0" indent="-274320" algn="l" defTabSz="914400" rtl="0" eaLnBrk="1" fontAlgn="auto" latinLnBrk="0" hangingPunct="1">
              <a:lnSpc>
                <a:spcPct val="100000"/>
              </a:lnSpc>
              <a:spcBef>
                <a:spcPct val="20000"/>
              </a:spcBef>
              <a:spcAft>
                <a:spcPts val="0"/>
              </a:spcAft>
              <a:buSzPct val="95000"/>
              <a:buFont typeface="Wingdings" pitchFamily="2"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Alignment plan</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Problems to consider</a:t>
            </a:r>
            <a:endParaRPr lang="en-GB" b="1" dirty="0"/>
          </a:p>
        </p:txBody>
      </p:sp>
      <p:pic>
        <p:nvPicPr>
          <p:cNvPr id="31745" name="Picture 1"/>
          <p:cNvPicPr>
            <a:picLocks noGrp="1" noChangeAspect="1" noChangeArrowheads="1"/>
          </p:cNvPicPr>
          <p:nvPr>
            <p:ph idx="1"/>
          </p:nvPr>
        </p:nvPicPr>
        <p:blipFill>
          <a:blip r:embed="rId3" cstate="print"/>
          <a:srcRect l="507" t="14097" r="976" b="34340"/>
          <a:stretch>
            <a:fillRect/>
          </a:stretch>
        </p:blipFill>
        <p:spPr bwMode="auto">
          <a:xfrm>
            <a:off x="831247" y="2928934"/>
            <a:ext cx="7455529" cy="2928958"/>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smtClean="0"/>
              <a:t>2010-03-23</a:t>
            </a:r>
            <a:endParaRPr lang="en-GB"/>
          </a:p>
        </p:txBody>
      </p:sp>
      <p:sp>
        <p:nvSpPr>
          <p:cNvPr id="12" name="Footer Placeholder 11"/>
          <p:cNvSpPr>
            <a:spLocks noGrp="1"/>
          </p:cNvSpPr>
          <p:nvPr>
            <p:ph type="ftr" sz="quarter" idx="11"/>
          </p:nvPr>
        </p:nvSpPr>
        <p:spPr/>
        <p:txBody>
          <a:bodyPr/>
          <a:lstStyle/>
          <a:p>
            <a:r>
              <a:rPr lang="en-GB" smtClean="0"/>
              <a:t>2-degree WHT PF optical correctors - Tibor Agócs</a:t>
            </a:r>
            <a:endParaRPr lang="en-GB"/>
          </a:p>
        </p:txBody>
      </p:sp>
      <p:sp>
        <p:nvSpPr>
          <p:cNvPr id="9" name="Slide Number Placeholder 8"/>
          <p:cNvSpPr>
            <a:spLocks noGrp="1"/>
          </p:cNvSpPr>
          <p:nvPr>
            <p:ph type="sldNum" sz="quarter" idx="12"/>
          </p:nvPr>
        </p:nvSpPr>
        <p:spPr/>
        <p:txBody>
          <a:bodyPr/>
          <a:lstStyle/>
          <a:p>
            <a:fld id="{149169FE-6CC7-4080-8863-D2C466E5D5BB}" type="slidenum">
              <a:rPr lang="en-GB" smtClean="0"/>
              <a:pPr/>
              <a:t>4</a:t>
            </a:fld>
            <a:endParaRPr lang="en-GB"/>
          </a:p>
        </p:txBody>
      </p:sp>
      <p:sp>
        <p:nvSpPr>
          <p:cNvPr id="8" name="Text Placeholder 7"/>
          <p:cNvSpPr>
            <a:spLocks noGrp="1"/>
          </p:cNvSpPr>
          <p:nvPr>
            <p:ph type="body" sz="half" idx="4294967295"/>
          </p:nvPr>
        </p:nvSpPr>
        <p:spPr>
          <a:xfrm>
            <a:off x="5500694" y="2428874"/>
            <a:ext cx="3143250" cy="500060"/>
          </a:xfrm>
        </p:spPr>
        <p:txBody>
          <a:bodyPr>
            <a:normAutofit/>
          </a:bodyPr>
          <a:lstStyle/>
          <a:p>
            <a:pPr>
              <a:buNone/>
            </a:pPr>
            <a:r>
              <a:rPr lang="en-GB" sz="2000" dirty="0" smtClean="0"/>
              <a:t>60 degrees zenith angle</a:t>
            </a:r>
            <a:endParaRPr lang="en-GB" sz="2000" dirty="0"/>
          </a:p>
        </p:txBody>
      </p:sp>
      <p:sp>
        <p:nvSpPr>
          <p:cNvPr id="11" name="TextBox 10"/>
          <p:cNvSpPr txBox="1"/>
          <p:nvPr/>
        </p:nvSpPr>
        <p:spPr>
          <a:xfrm>
            <a:off x="2301016" y="4071942"/>
            <a:ext cx="270720" cy="857256"/>
          </a:xfrm>
          <a:prstGeom prst="rect">
            <a:avLst/>
          </a:prstGeom>
          <a:solidFill>
            <a:schemeClr val="bg1"/>
          </a:solidFill>
        </p:spPr>
        <p:txBody>
          <a:bodyPr vert="vert270" wrap="square" rtlCol="0">
            <a:spAutoFit/>
          </a:bodyPr>
          <a:lstStyle/>
          <a:p>
            <a:r>
              <a:rPr lang="en-GB" sz="1400" b="1" dirty="0" smtClean="0">
                <a:solidFill>
                  <a:schemeClr val="tx1">
                    <a:lumMod val="75000"/>
                    <a:lumOff val="25000"/>
                  </a:schemeClr>
                </a:solidFill>
              </a:rPr>
              <a:t>5  arcsec</a:t>
            </a:r>
            <a:endParaRPr lang="en-GB" sz="1400" b="1" dirty="0">
              <a:solidFill>
                <a:schemeClr val="tx1">
                  <a:lumMod val="75000"/>
                  <a:lumOff val="25000"/>
                </a:schemeClr>
              </a:solidFill>
            </a:endParaRPr>
          </a:p>
        </p:txBody>
      </p:sp>
      <p:sp>
        <p:nvSpPr>
          <p:cNvPr id="13" name="Rectangle 12"/>
          <p:cNvSpPr/>
          <p:nvPr/>
        </p:nvSpPr>
        <p:spPr>
          <a:xfrm>
            <a:off x="2580566" y="2428868"/>
            <a:ext cx="2634376" cy="400110"/>
          </a:xfrm>
          <a:prstGeom prst="rect">
            <a:avLst/>
          </a:prstGeom>
        </p:spPr>
        <p:txBody>
          <a:bodyPr wrap="none">
            <a:spAutoFit/>
          </a:bodyPr>
          <a:lstStyle/>
          <a:p>
            <a:pPr marL="411163" lvl="0" indent="-342900">
              <a:spcBef>
                <a:spcPts val="700"/>
              </a:spcBef>
              <a:buSzPct val="95000"/>
            </a:pPr>
            <a:r>
              <a:rPr lang="en-GB" sz="2000" dirty="0" smtClean="0">
                <a:solidFill>
                  <a:prstClr val="black"/>
                </a:solidFill>
                <a:latin typeface="Corbel"/>
              </a:rPr>
              <a:t>0 degrees zenith angle</a:t>
            </a:r>
            <a:endParaRPr lang="en-GB" sz="2000" dirty="0">
              <a:solidFill>
                <a:prstClr val="black"/>
              </a:solidFill>
              <a:latin typeface="Corbel"/>
            </a:endParaRPr>
          </a:p>
        </p:txBody>
      </p:sp>
      <p:sp>
        <p:nvSpPr>
          <p:cNvPr id="14" name="Rectangle 13"/>
          <p:cNvSpPr/>
          <p:nvPr/>
        </p:nvSpPr>
        <p:spPr>
          <a:xfrm>
            <a:off x="928662" y="1285860"/>
            <a:ext cx="3929090" cy="707886"/>
          </a:xfrm>
          <a:prstGeom prst="rect">
            <a:avLst/>
          </a:prstGeom>
        </p:spPr>
        <p:txBody>
          <a:bodyPr wrap="square">
            <a:spAutoFit/>
          </a:bodyPr>
          <a:lstStyle/>
          <a:p>
            <a:r>
              <a:rPr lang="en-GB" sz="2000" dirty="0" smtClean="0">
                <a:latin typeface="+mn-lt"/>
              </a:rPr>
              <a:t>Reasonable design for 2 degrees</a:t>
            </a:r>
            <a:br>
              <a:rPr lang="en-GB" sz="2000" dirty="0" smtClean="0">
                <a:latin typeface="+mn-lt"/>
              </a:rPr>
            </a:br>
            <a:r>
              <a:rPr lang="en-GB" sz="2000" dirty="0" smtClean="0">
                <a:latin typeface="+mn-lt"/>
              </a:rPr>
              <a:t>box size is </a:t>
            </a:r>
            <a:r>
              <a:rPr lang="en-GB" sz="2000" b="1" dirty="0" smtClean="0">
                <a:latin typeface="+mn-lt"/>
              </a:rPr>
              <a:t>5 arcsec!</a:t>
            </a:r>
            <a:endParaRPr lang="en-GB" sz="2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Options for increasing the FOV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Modify current PFC </a:t>
            </a:r>
          </a:p>
          <a:p>
            <a:pPr lvl="1"/>
            <a:r>
              <a:rPr lang="en-GB" dirty="0" smtClean="0"/>
              <a:t>Keep mechanics </a:t>
            </a:r>
          </a:p>
          <a:p>
            <a:pPr lvl="1"/>
            <a:r>
              <a:rPr lang="en-GB" dirty="0" smtClean="0"/>
              <a:t>Design new optics</a:t>
            </a:r>
          </a:p>
          <a:p>
            <a:pPr lvl="1"/>
            <a:r>
              <a:rPr lang="en-GB" dirty="0" smtClean="0"/>
              <a:t>Interface optics with the existing environment</a:t>
            </a:r>
          </a:p>
          <a:p>
            <a:r>
              <a:rPr lang="en-GB" dirty="0" smtClean="0"/>
              <a:t>New PFC </a:t>
            </a:r>
          </a:p>
          <a:p>
            <a:pPr lvl="1"/>
            <a:r>
              <a:rPr lang="en-GB" dirty="0" smtClean="0"/>
              <a:t>Similar design </a:t>
            </a:r>
          </a:p>
          <a:p>
            <a:pPr lvl="1"/>
            <a:r>
              <a:rPr lang="en-GB" dirty="0" smtClean="0"/>
              <a:t>Larger components</a:t>
            </a:r>
          </a:p>
          <a:p>
            <a:r>
              <a:rPr lang="en-GB" dirty="0" smtClean="0"/>
              <a:t>Forwarded-Cassegrain</a:t>
            </a:r>
          </a:p>
          <a:p>
            <a:pPr lvl="1"/>
            <a:r>
              <a:rPr lang="en-GB" dirty="0" smtClean="0"/>
              <a:t>New secondary </a:t>
            </a:r>
          </a:p>
          <a:p>
            <a:pPr lvl="1"/>
            <a:r>
              <a:rPr lang="en-GB" dirty="0" smtClean="0"/>
              <a:t>New Cassegrain focal station</a:t>
            </a:r>
          </a:p>
          <a:p>
            <a:pPr lvl="1"/>
            <a:endParaRPr lang="en-GB" dirty="0" smtClean="0"/>
          </a:p>
        </p:txBody>
      </p:sp>
      <p:sp>
        <p:nvSpPr>
          <p:cNvPr id="4" name="Date Placeholder 3"/>
          <p:cNvSpPr>
            <a:spLocks noGrp="1"/>
          </p:cNvSpPr>
          <p:nvPr>
            <p:ph type="dt" sz="half" idx="10"/>
          </p:nvPr>
        </p:nvSpPr>
        <p:spPr/>
        <p:txBody>
          <a:bodyPr/>
          <a:lstStyle/>
          <a:p>
            <a:r>
              <a:rPr lang="en-US" smtClean="0"/>
              <a:t>2010-03-23</a:t>
            </a:r>
            <a:endParaRPr lang="en-GB"/>
          </a:p>
        </p:txBody>
      </p:sp>
      <p:sp>
        <p:nvSpPr>
          <p:cNvPr id="5" name="Footer Placeholder 4"/>
          <p:cNvSpPr>
            <a:spLocks noGrp="1"/>
          </p:cNvSpPr>
          <p:nvPr>
            <p:ph type="ftr" sz="quarter" idx="11"/>
          </p:nvPr>
        </p:nvSpPr>
        <p:spPr/>
        <p:txBody>
          <a:bodyPr/>
          <a:lstStyle/>
          <a:p>
            <a:r>
              <a:rPr lang="en-GB" smtClean="0"/>
              <a:t>2-degree WHT PF optical correctors - Tibor Agócs</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PF corrector</a:t>
            </a:r>
            <a:endParaRPr lang="en-GB" dirty="0"/>
          </a:p>
        </p:txBody>
      </p:sp>
      <p:sp>
        <p:nvSpPr>
          <p:cNvPr id="5" name="Date Placeholder 4"/>
          <p:cNvSpPr>
            <a:spLocks noGrp="1"/>
          </p:cNvSpPr>
          <p:nvPr>
            <p:ph type="dt" sz="half" idx="10"/>
          </p:nvPr>
        </p:nvSpPr>
        <p:spPr/>
        <p:txBody>
          <a:bodyPr/>
          <a:lstStyle/>
          <a:p>
            <a:r>
              <a:rPr lang="en-US" smtClean="0"/>
              <a:t>2010-03-23</a:t>
            </a:r>
            <a:endParaRPr lang="en-GB"/>
          </a:p>
        </p:txBody>
      </p:sp>
      <p:sp>
        <p:nvSpPr>
          <p:cNvPr id="7" name="Footer Placeholder 6"/>
          <p:cNvSpPr>
            <a:spLocks noGrp="1"/>
          </p:cNvSpPr>
          <p:nvPr>
            <p:ph type="ftr" sz="quarter" idx="11"/>
          </p:nvPr>
        </p:nvSpPr>
        <p:spPr/>
        <p:txBody>
          <a:bodyPr/>
          <a:lstStyle/>
          <a:p>
            <a:r>
              <a:rPr lang="en-GB" smtClean="0"/>
              <a:t>2-degree WHT PF optical correctors - Tibor Agócs</a:t>
            </a:r>
            <a:endParaRPr lang="en-GB"/>
          </a:p>
        </p:txBody>
      </p:sp>
      <p:sp>
        <p:nvSpPr>
          <p:cNvPr id="6" name="Slide Number Placeholder 5"/>
          <p:cNvSpPr>
            <a:spLocks noGrp="1"/>
          </p:cNvSpPr>
          <p:nvPr>
            <p:ph type="sldNum" sz="quarter" idx="12"/>
          </p:nvPr>
        </p:nvSpPr>
        <p:spPr/>
        <p:txBody>
          <a:bodyPr/>
          <a:lstStyle/>
          <a:p>
            <a:fld id="{149169FE-6CC7-4080-8863-D2C466E5D5BB}" type="slidenum">
              <a:rPr lang="en-GB" smtClean="0"/>
              <a:pPr/>
              <a:t>6</a:t>
            </a:fld>
            <a:endParaRPr lang="en-GB"/>
          </a:p>
        </p:txBody>
      </p:sp>
      <p:pic>
        <p:nvPicPr>
          <p:cNvPr id="14" name="Content Placeholder 13" descr="ADC1.jpg"/>
          <p:cNvPicPr>
            <a:picLocks noGrp="1" noChangeAspect="1"/>
          </p:cNvPicPr>
          <p:nvPr>
            <p:ph idx="1"/>
          </p:nvPr>
        </p:nvPicPr>
        <p:blipFill>
          <a:blip r:embed="rId3" cstate="print"/>
          <a:stretch>
            <a:fillRect/>
          </a:stretch>
        </p:blipFill>
        <p:spPr>
          <a:xfrm>
            <a:off x="1242514" y="1935163"/>
            <a:ext cx="6901386" cy="4389437"/>
          </a:xfrm>
        </p:spPr>
      </p:pic>
      <p:cxnSp>
        <p:nvCxnSpPr>
          <p:cNvPr id="9" name="Straight Arrow Connector 8"/>
          <p:cNvCxnSpPr/>
          <p:nvPr/>
        </p:nvCxnSpPr>
        <p:spPr>
          <a:xfrm>
            <a:off x="500034" y="4143380"/>
            <a:ext cx="114300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596" y="3357562"/>
            <a:ext cx="1428760" cy="707886"/>
          </a:xfrm>
          <a:prstGeom prst="rect">
            <a:avLst/>
          </a:prstGeom>
          <a:noFill/>
        </p:spPr>
        <p:txBody>
          <a:bodyPr wrap="square" rtlCol="0">
            <a:spAutoFit/>
          </a:bodyPr>
          <a:lstStyle/>
          <a:p>
            <a:r>
              <a:rPr lang="en-GB" sz="2000" dirty="0" smtClean="0">
                <a:latin typeface="+mn-lt"/>
              </a:rPr>
              <a:t>Light from </a:t>
            </a:r>
          </a:p>
          <a:p>
            <a:r>
              <a:rPr lang="en-GB" sz="2000" dirty="0" smtClean="0">
                <a:latin typeface="+mn-lt"/>
              </a:rPr>
              <a:t>Primary</a:t>
            </a:r>
            <a:endParaRPr lang="en-GB" sz="2000" dirty="0">
              <a:latin typeface="+mn-lt"/>
            </a:endParaRPr>
          </a:p>
        </p:txBody>
      </p:sp>
      <p:sp>
        <p:nvSpPr>
          <p:cNvPr id="15" name="Rectangle 14"/>
          <p:cNvSpPr/>
          <p:nvPr/>
        </p:nvSpPr>
        <p:spPr>
          <a:xfrm>
            <a:off x="7143768" y="2857496"/>
            <a:ext cx="1500198" cy="271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215206" y="3786190"/>
            <a:ext cx="1571636" cy="707886"/>
          </a:xfrm>
          <a:prstGeom prst="rect">
            <a:avLst/>
          </a:prstGeom>
          <a:noFill/>
        </p:spPr>
        <p:txBody>
          <a:bodyPr wrap="square" rtlCol="0">
            <a:spAutoFit/>
          </a:bodyPr>
          <a:lstStyle/>
          <a:p>
            <a:r>
              <a:rPr lang="en-GB" sz="2000" dirty="0" smtClean="0">
                <a:latin typeface="+mn-lt"/>
              </a:rPr>
              <a:t>Instrument platform</a:t>
            </a:r>
            <a:endParaRPr lang="en-GB" sz="20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for the new PFC design</a:t>
            </a:r>
            <a:endParaRPr lang="en-GB" dirty="0"/>
          </a:p>
        </p:txBody>
      </p:sp>
      <p:sp>
        <p:nvSpPr>
          <p:cNvPr id="3" name="Content Placeholder 2"/>
          <p:cNvSpPr>
            <a:spLocks noGrp="1"/>
          </p:cNvSpPr>
          <p:nvPr>
            <p:ph idx="1"/>
          </p:nvPr>
        </p:nvSpPr>
        <p:spPr/>
        <p:txBody>
          <a:bodyPr/>
          <a:lstStyle/>
          <a:p>
            <a:r>
              <a:rPr lang="en-GB" smtClean="0"/>
              <a:t>Correctors’ power usually is close to zero</a:t>
            </a:r>
          </a:p>
          <a:p>
            <a:r>
              <a:rPr lang="en-GB" smtClean="0"/>
              <a:t>Expected F/number is 2.5-2.8 (it is not controlled, it could float within these limits)</a:t>
            </a:r>
          </a:p>
          <a:p>
            <a:r>
              <a:rPr lang="en-GB" smtClean="0"/>
              <a:t>It gives a reasonable plate scale, which is between 52-59 microns/arcsec</a:t>
            </a:r>
          </a:p>
          <a:p>
            <a:r>
              <a:rPr lang="en-GB" smtClean="0"/>
              <a:t>2-degree field on the CCD:</a:t>
            </a:r>
            <a:r>
              <a:rPr lang="es-ES" smtClean="0"/>
              <a:t> 380mm-420mm (F2.5-F2.8)</a:t>
            </a:r>
            <a:endParaRPr lang="en-GB" dirty="0"/>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for the new PFC design</a:t>
            </a:r>
            <a:endParaRPr lang="en-GB" dirty="0"/>
          </a:p>
        </p:txBody>
      </p:sp>
      <p:sp>
        <p:nvSpPr>
          <p:cNvPr id="3" name="Content Placeholder 2"/>
          <p:cNvSpPr>
            <a:spLocks noGrp="1"/>
          </p:cNvSpPr>
          <p:nvPr>
            <p:ph idx="1"/>
          </p:nvPr>
        </p:nvSpPr>
        <p:spPr>
          <a:xfrm>
            <a:off x="914400" y="1784350"/>
            <a:ext cx="7772400" cy="4787922"/>
          </a:xfrm>
        </p:spPr>
        <p:txBody>
          <a:bodyPr>
            <a:normAutofit fontScale="85000" lnSpcReduction="10000"/>
          </a:bodyPr>
          <a:lstStyle/>
          <a:p>
            <a:r>
              <a:rPr lang="en-GB" dirty="0" smtClean="0"/>
              <a:t>Many new PF correctors contain Fused Silica only </a:t>
            </a:r>
          </a:p>
          <a:p>
            <a:pPr lvl="1"/>
            <a:r>
              <a:rPr lang="en-GB" dirty="0" smtClean="0"/>
              <a:t>More economical </a:t>
            </a:r>
          </a:p>
          <a:p>
            <a:pPr lvl="1"/>
            <a:r>
              <a:rPr lang="en-GB" dirty="0" smtClean="0"/>
              <a:t>Excellent throughput</a:t>
            </a:r>
          </a:p>
          <a:p>
            <a:r>
              <a:rPr lang="en-GB" dirty="0" smtClean="0"/>
              <a:t>BUT, since SPECTROSCOPY is the driving force behind the PFC design, the polychromatic imaging performance has to be good for the PFC</a:t>
            </a:r>
          </a:p>
          <a:p>
            <a:pPr lvl="1"/>
            <a:r>
              <a:rPr lang="en-GB" dirty="0" smtClean="0"/>
              <a:t>ADC is needed</a:t>
            </a:r>
          </a:p>
          <a:p>
            <a:pPr lvl="1"/>
            <a:r>
              <a:rPr lang="en-GB" dirty="0" smtClean="0"/>
              <a:t>Different lens materials are needed for the ADC</a:t>
            </a:r>
          </a:p>
          <a:p>
            <a:pPr lvl="1"/>
            <a:r>
              <a:rPr lang="en-GB" dirty="0" smtClean="0"/>
              <a:t>Multi glass design could be expected </a:t>
            </a:r>
          </a:p>
          <a:p>
            <a:r>
              <a:rPr lang="en-GB" dirty="0" smtClean="0"/>
              <a:t>Available glasses</a:t>
            </a:r>
          </a:p>
          <a:p>
            <a:r>
              <a:rPr lang="en-GB" dirty="0" smtClean="0"/>
              <a:t>Design steps</a:t>
            </a:r>
          </a:p>
          <a:p>
            <a:r>
              <a:rPr lang="en-GB" dirty="0" smtClean="0"/>
              <a:t>Cost, schedules</a:t>
            </a:r>
            <a:endParaRPr lang="en-GB" dirty="0"/>
          </a:p>
        </p:txBody>
      </p:sp>
      <p:sp>
        <p:nvSpPr>
          <p:cNvPr id="4" name="Date Placeholder 3"/>
          <p:cNvSpPr>
            <a:spLocks noGrp="1"/>
          </p:cNvSpPr>
          <p:nvPr>
            <p:ph type="dt" sz="half" idx="10"/>
          </p:nvPr>
        </p:nvSpPr>
        <p:spPr/>
        <p:txBody>
          <a:bodyPr/>
          <a:lstStyle/>
          <a:p>
            <a:r>
              <a:rPr lang="en-US" smtClean="0"/>
              <a:t>2010-03-23</a:t>
            </a:r>
            <a:endParaRPr lang="en-GB"/>
          </a:p>
        </p:txBody>
      </p:sp>
      <p:sp>
        <p:nvSpPr>
          <p:cNvPr id="6" name="Footer Placeholder 5"/>
          <p:cNvSpPr>
            <a:spLocks noGrp="1"/>
          </p:cNvSpPr>
          <p:nvPr>
            <p:ph type="ftr" sz="quarter" idx="11"/>
          </p:nvPr>
        </p:nvSpPr>
        <p:spPr/>
        <p:txBody>
          <a:bodyPr/>
          <a:lstStyle/>
          <a:p>
            <a:r>
              <a:rPr lang="en-GB" smtClean="0"/>
              <a:t>2-degree WHT PF optical correctors - Tibor Agócs</a:t>
            </a:r>
            <a:endParaRPr lang="en-GB"/>
          </a:p>
        </p:txBody>
      </p:sp>
      <p:sp>
        <p:nvSpPr>
          <p:cNvPr id="5" name="Slide Number Placeholder 4"/>
          <p:cNvSpPr>
            <a:spLocks noGrp="1"/>
          </p:cNvSpPr>
          <p:nvPr>
            <p:ph type="sldNum" sz="quarter" idx="12"/>
          </p:nvPr>
        </p:nvSpPr>
        <p:spPr/>
        <p:txBody>
          <a:bodyPr/>
          <a:lstStyle/>
          <a:p>
            <a:fld id="{149169FE-6CC7-4080-8863-D2C466E5D5BB}"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2-degree designs</a:t>
            </a:r>
            <a:endParaRPr lang="en-GB" dirty="0"/>
          </a:p>
        </p:txBody>
      </p:sp>
      <p:sp>
        <p:nvSpPr>
          <p:cNvPr id="6" name="Content Placeholder 5"/>
          <p:cNvSpPr>
            <a:spLocks noGrp="1"/>
          </p:cNvSpPr>
          <p:nvPr>
            <p:ph idx="1"/>
          </p:nvPr>
        </p:nvSpPr>
        <p:spPr/>
        <p:txBody>
          <a:bodyPr>
            <a:normAutofit fontScale="92500" lnSpcReduction="10000"/>
          </a:bodyPr>
          <a:lstStyle/>
          <a:p>
            <a:r>
              <a:rPr lang="en-GB" dirty="0" smtClean="0"/>
              <a:t>Specification</a:t>
            </a:r>
          </a:p>
          <a:p>
            <a:pPr lvl="1"/>
            <a:r>
              <a:rPr lang="en-GB" dirty="0" smtClean="0"/>
              <a:t>Optimization for spectroscopy (explore imaging too)</a:t>
            </a:r>
          </a:p>
          <a:p>
            <a:pPr lvl="1"/>
            <a:r>
              <a:rPr lang="en-GB" dirty="0" smtClean="0"/>
              <a:t>Max. zenith angle for optimization : 65 degrees</a:t>
            </a:r>
          </a:p>
          <a:p>
            <a:pPr lvl="1"/>
            <a:r>
              <a:rPr lang="en-GB" dirty="0" smtClean="0"/>
              <a:t>Throughput</a:t>
            </a:r>
          </a:p>
          <a:p>
            <a:pPr lvl="1"/>
            <a:r>
              <a:rPr lang="en-GB" dirty="0" smtClean="0"/>
              <a:t>Polychromatic image quality</a:t>
            </a:r>
          </a:p>
          <a:p>
            <a:pPr lvl="2"/>
            <a:r>
              <a:rPr lang="en-GB" dirty="0" smtClean="0"/>
              <a:t>shouldn’t decrease the best seeing</a:t>
            </a:r>
            <a:endParaRPr lang="es-ES" dirty="0" smtClean="0"/>
          </a:p>
          <a:p>
            <a:pPr lvl="2"/>
            <a:r>
              <a:rPr lang="es-ES" dirty="0" smtClean="0"/>
              <a:t>&lt; 0.5 arcsec</a:t>
            </a:r>
          </a:p>
          <a:p>
            <a:pPr lvl="2"/>
            <a:r>
              <a:rPr lang="en-GB" dirty="0" smtClean="0"/>
              <a:t>some degradation is acceptable at the edge of field</a:t>
            </a:r>
            <a:endParaRPr lang="es-ES" dirty="0" smtClean="0"/>
          </a:p>
          <a:p>
            <a:pPr lvl="1"/>
            <a:r>
              <a:rPr lang="en-GB" dirty="0" smtClean="0"/>
              <a:t>Wavelength range</a:t>
            </a:r>
          </a:p>
          <a:p>
            <a:pPr lvl="2"/>
            <a:r>
              <a:rPr lang="en-GB" dirty="0" smtClean="0"/>
              <a:t>330nm – 1000nm or 380nm-1000nm</a:t>
            </a:r>
          </a:p>
          <a:p>
            <a:r>
              <a:rPr lang="en-GB" dirty="0" smtClean="0"/>
              <a:t>Other requirements...</a:t>
            </a:r>
            <a:endParaRPr lang="es-ES" dirty="0" smtClean="0"/>
          </a:p>
        </p:txBody>
      </p:sp>
      <p:sp>
        <p:nvSpPr>
          <p:cNvPr id="4" name="Date Placeholder 3"/>
          <p:cNvSpPr>
            <a:spLocks noGrp="1"/>
          </p:cNvSpPr>
          <p:nvPr>
            <p:ph type="dt" sz="half" idx="10"/>
          </p:nvPr>
        </p:nvSpPr>
        <p:spPr/>
        <p:txBody>
          <a:bodyPr/>
          <a:lstStyle/>
          <a:p>
            <a:r>
              <a:rPr lang="en-US" smtClean="0"/>
              <a:t>2010-03-23</a:t>
            </a:r>
            <a:endParaRPr lang="en-GB"/>
          </a:p>
        </p:txBody>
      </p:sp>
      <p:sp>
        <p:nvSpPr>
          <p:cNvPr id="8" name="Footer Placeholder 7"/>
          <p:cNvSpPr>
            <a:spLocks noGrp="1"/>
          </p:cNvSpPr>
          <p:nvPr>
            <p:ph type="ftr" sz="quarter" idx="11"/>
          </p:nvPr>
        </p:nvSpPr>
        <p:spPr/>
        <p:txBody>
          <a:bodyPr/>
          <a:lstStyle/>
          <a:p>
            <a:r>
              <a:rPr lang="en-GB" smtClean="0"/>
              <a:t>2-degree WHT PF optical correctors - Tibor Agócs</a:t>
            </a:r>
            <a:endParaRPr lang="en-GB"/>
          </a:p>
        </p:txBody>
      </p:sp>
      <p:sp>
        <p:nvSpPr>
          <p:cNvPr id="7" name="Slide Number Placeholder 6"/>
          <p:cNvSpPr>
            <a:spLocks noGrp="1"/>
          </p:cNvSpPr>
          <p:nvPr>
            <p:ph type="sldNum" sz="quarter" idx="12"/>
          </p:nvPr>
        </p:nvSpPr>
        <p:spPr/>
        <p:txBody>
          <a:bodyPr/>
          <a:lstStyle/>
          <a:p>
            <a:fld id="{149169FE-6CC7-4080-8863-D2C466E5D5BB}" type="slidenum">
              <a:rPr lang="en-GB"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G orig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2138</Words>
  <Application>Microsoft Macintosh PowerPoint</Application>
  <PresentationFormat>On-screen Show (4:3)</PresentationFormat>
  <Paragraphs>373</Paragraphs>
  <Slides>33</Slides>
  <Notes>18</Notes>
  <HiddenSlides>0</HiddenSlides>
  <MMClips>3</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ING original</vt:lpstr>
      <vt:lpstr> 2-degree WHT PF optical correctors</vt:lpstr>
      <vt:lpstr>Purpose of the talk</vt:lpstr>
      <vt:lpstr>Problems to consider</vt:lpstr>
      <vt:lpstr>Problems to consider</vt:lpstr>
      <vt:lpstr>Options for increasing the FOV </vt:lpstr>
      <vt:lpstr>Current PF corrector</vt:lpstr>
      <vt:lpstr>Considerations for the new PFC design</vt:lpstr>
      <vt:lpstr>Considerations for the new PFC design</vt:lpstr>
      <vt:lpstr>2-degree designs</vt:lpstr>
      <vt:lpstr>2-degree designs</vt:lpstr>
      <vt:lpstr>2-degree designs</vt:lpstr>
      <vt:lpstr>ee80 comparison 380nm-1000nm</vt:lpstr>
      <vt:lpstr>ee80 comparison 380nm-1000nm</vt:lpstr>
      <vt:lpstr>ee80 comparison 380nm-1000nm</vt:lpstr>
      <vt:lpstr>ee80 comparison 380nm-1000nm</vt:lpstr>
      <vt:lpstr>ee80 comparison V band  500nm-600nm</vt:lpstr>
      <vt:lpstr>ee80 comparison R band  600nm-730nm</vt:lpstr>
      <vt:lpstr>Slide 18</vt:lpstr>
      <vt:lpstr>Slide 19</vt:lpstr>
      <vt:lpstr>Slide 20</vt:lpstr>
      <vt:lpstr>Conclusions</vt:lpstr>
      <vt:lpstr>Slide 22</vt:lpstr>
      <vt:lpstr>Contents</vt:lpstr>
      <vt:lpstr>Current PF corrector</vt:lpstr>
      <vt:lpstr>Considerations for the new design</vt:lpstr>
      <vt:lpstr>Considerations for the new design</vt:lpstr>
      <vt:lpstr>Considerations for the new PFC design</vt:lpstr>
      <vt:lpstr>2-degree designs</vt:lpstr>
      <vt:lpstr>2 degree designs</vt:lpstr>
      <vt:lpstr>ee80 comparison B band  390nm-500nm</vt:lpstr>
      <vt:lpstr>Slide 31</vt:lpstr>
      <vt:lpstr>Pros and cons for the TRADC and SUBARU designs</vt:lpstr>
      <vt:lpstr>Other important optical design issues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2010-03-23T11:08:50Z</dcterms:created>
  <dcterms:modified xsi:type="dcterms:W3CDTF">2010-03-23T11:15:03Z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